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9" r:id="rId1"/>
    <p:sldMasterId id="2147484777" r:id="rId2"/>
    <p:sldMasterId id="2147484797" r:id="rId3"/>
    <p:sldMasterId id="2147484798" r:id="rId4"/>
    <p:sldMasterId id="2147484848" r:id="rId5"/>
    <p:sldMasterId id="2147489642" r:id="rId6"/>
    <p:sldMasterId id="2147489769" r:id="rId7"/>
    <p:sldMasterId id="2147489929" r:id="rId8"/>
    <p:sldMasterId id="2147491132" r:id="rId9"/>
    <p:sldMasterId id="2147492890" r:id="rId10"/>
    <p:sldMasterId id="2147496356" r:id="rId11"/>
    <p:sldMasterId id="2147497780" r:id="rId12"/>
    <p:sldMasterId id="2147497793" r:id="rId13"/>
    <p:sldMasterId id="2147497806" r:id="rId14"/>
  </p:sldMasterIdLst>
  <p:notesMasterIdLst>
    <p:notesMasterId r:id="rId66"/>
  </p:notesMasterIdLst>
  <p:handoutMasterIdLst>
    <p:handoutMasterId r:id="rId67"/>
  </p:handoutMasterIdLst>
  <p:sldIdLst>
    <p:sldId id="1801" r:id="rId15"/>
    <p:sldId id="2812" r:id="rId16"/>
    <p:sldId id="2811" r:id="rId17"/>
    <p:sldId id="2010" r:id="rId18"/>
    <p:sldId id="2011" r:id="rId19"/>
    <p:sldId id="449" r:id="rId20"/>
    <p:sldId id="1997" r:id="rId21"/>
    <p:sldId id="402" r:id="rId22"/>
    <p:sldId id="2012" r:id="rId23"/>
    <p:sldId id="2007" r:id="rId24"/>
    <p:sldId id="1999" r:id="rId25"/>
    <p:sldId id="2798" r:id="rId26"/>
    <p:sldId id="2810" r:id="rId27"/>
    <p:sldId id="2799" r:id="rId28"/>
    <p:sldId id="2815" r:id="rId29"/>
    <p:sldId id="2801" r:id="rId30"/>
    <p:sldId id="2805" r:id="rId31"/>
    <p:sldId id="2803" r:id="rId32"/>
    <p:sldId id="2804" r:id="rId33"/>
    <p:sldId id="2807" r:id="rId34"/>
    <p:sldId id="2817" r:id="rId35"/>
    <p:sldId id="460" r:id="rId36"/>
    <p:sldId id="461" r:id="rId37"/>
    <p:sldId id="467" r:id="rId38"/>
    <p:sldId id="462" r:id="rId39"/>
    <p:sldId id="2013" r:id="rId40"/>
    <p:sldId id="2008" r:id="rId41"/>
    <p:sldId id="2009" r:id="rId42"/>
    <p:sldId id="1258" r:id="rId43"/>
    <p:sldId id="1260" r:id="rId44"/>
    <p:sldId id="1310" r:id="rId45"/>
    <p:sldId id="1255" r:id="rId46"/>
    <p:sldId id="2772" r:id="rId47"/>
    <p:sldId id="2642" r:id="rId48"/>
    <p:sldId id="2641" r:id="rId49"/>
    <p:sldId id="2546" r:id="rId50"/>
    <p:sldId id="2548" r:id="rId51"/>
    <p:sldId id="2549" r:id="rId52"/>
    <p:sldId id="2552" r:id="rId53"/>
    <p:sldId id="2553" r:id="rId54"/>
    <p:sldId id="273" r:id="rId55"/>
    <p:sldId id="2655" r:id="rId56"/>
    <p:sldId id="2773" r:id="rId57"/>
    <p:sldId id="2766" r:id="rId58"/>
    <p:sldId id="2819" r:id="rId59"/>
    <p:sldId id="2818" r:id="rId60"/>
    <p:sldId id="2820" r:id="rId61"/>
    <p:sldId id="2014" r:id="rId62"/>
    <p:sldId id="2015" r:id="rId63"/>
    <p:sldId id="2016" r:id="rId64"/>
    <p:sldId id="1251" r:id="rId65"/>
  </p:sldIdLst>
  <p:sldSz cx="9144000" cy="6858000" type="screen4x3"/>
  <p:notesSz cx="6802438" cy="99345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C4133-EA96-487D-A513-6D31A459DD92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5C47A334-3D74-4FD6-8E5C-628726487A87}">
      <dgm:prSet phldrT="[Text]"/>
      <dgm:spPr>
        <a:solidFill>
          <a:srgbClr val="CD5A46"/>
        </a:solidFill>
      </dgm:spPr>
      <dgm:t>
        <a:bodyPr/>
        <a:lstStyle/>
        <a:p>
          <a:r>
            <a:rPr lang="th-TH" dirty="0"/>
            <a:t>เ</a:t>
          </a:r>
          <a:r>
            <a:rPr lang="th-TH" dirty="0">
              <a:latin typeface="Browallia New" pitchFamily="34" charset="-34"/>
              <a:cs typeface="Browallia New" pitchFamily="34" charset="-34"/>
            </a:rPr>
            <a:t>อกชน</a:t>
          </a:r>
          <a:endParaRPr lang="en-US" dirty="0"/>
        </a:p>
      </dgm:t>
    </dgm:pt>
    <dgm:pt modelId="{BBF67C2A-32B2-4281-941F-B97B052698BE}" type="parTrans" cxnId="{7CD95064-1C43-4C58-982D-63FD78C6CB26}">
      <dgm:prSet/>
      <dgm:spPr/>
      <dgm:t>
        <a:bodyPr/>
        <a:lstStyle/>
        <a:p>
          <a:endParaRPr lang="en-US"/>
        </a:p>
      </dgm:t>
    </dgm:pt>
    <dgm:pt modelId="{60FDBD62-CDED-4855-91DE-0C4EEEB6BB80}" type="sibTrans" cxnId="{7CD95064-1C43-4C58-982D-63FD78C6CB26}">
      <dgm:prSet/>
      <dgm:spPr/>
      <dgm:t>
        <a:bodyPr/>
        <a:lstStyle/>
        <a:p>
          <a:endParaRPr lang="en-US"/>
        </a:p>
      </dgm:t>
    </dgm:pt>
    <dgm:pt modelId="{4E7EF527-0983-4D71-BD3B-6CD1E6FC06FE}">
      <dgm:prSet phldrT="[Text]"/>
      <dgm:spPr>
        <a:solidFill>
          <a:srgbClr val="D0CECE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ประชาชน</a:t>
          </a:r>
          <a:endParaRPr lang="en-US" dirty="0">
            <a:solidFill>
              <a:schemeClr val="tx1"/>
            </a:solidFill>
          </a:endParaRPr>
        </a:p>
      </dgm:t>
    </dgm:pt>
    <dgm:pt modelId="{2ADD3C48-9857-44DB-86D7-ECE6F006457D}" type="parTrans" cxnId="{BD60B8A3-72F0-4B55-8605-2349B4823820}">
      <dgm:prSet/>
      <dgm:spPr/>
      <dgm:t>
        <a:bodyPr/>
        <a:lstStyle/>
        <a:p>
          <a:endParaRPr lang="en-US"/>
        </a:p>
      </dgm:t>
    </dgm:pt>
    <dgm:pt modelId="{399BD3F7-A887-4A2E-BB77-C23327C2B8C2}" type="sibTrans" cxnId="{BD60B8A3-72F0-4B55-8605-2349B4823820}">
      <dgm:prSet/>
      <dgm:spPr/>
      <dgm:t>
        <a:bodyPr/>
        <a:lstStyle/>
        <a:p>
          <a:endParaRPr lang="en-US"/>
        </a:p>
      </dgm:t>
    </dgm:pt>
    <dgm:pt modelId="{22EB8B85-A943-4C4D-9823-A61E753E8494}">
      <dgm:prSet phldrT="[Text]"/>
      <dgm:spPr>
        <a:solidFill>
          <a:srgbClr val="D4AA2B"/>
        </a:solidFill>
      </dgm:spPr>
      <dgm:t>
        <a:bodyPr/>
        <a:lstStyle/>
        <a:p>
          <a:r>
            <a:rPr lang="th-TH" b="1" dirty="0">
              <a:latin typeface="Browallia New" pitchFamily="34" charset="-34"/>
              <a:cs typeface="Browallia New" pitchFamily="34" charset="-34"/>
            </a:rPr>
            <a:t>รัฐบาล</a:t>
          </a:r>
          <a:endParaRPr lang="en-US" b="1" dirty="0"/>
        </a:p>
      </dgm:t>
    </dgm:pt>
    <dgm:pt modelId="{81B36DE8-3F7A-466A-8B24-181166EDC564}" type="parTrans" cxnId="{310287E2-0331-4C9D-89A3-96EB0C3EE7AE}">
      <dgm:prSet/>
      <dgm:spPr/>
      <dgm:t>
        <a:bodyPr/>
        <a:lstStyle/>
        <a:p>
          <a:endParaRPr lang="en-US"/>
        </a:p>
      </dgm:t>
    </dgm:pt>
    <dgm:pt modelId="{24527427-4C9D-4FC2-8594-32E27DDAE3B5}" type="sibTrans" cxnId="{310287E2-0331-4C9D-89A3-96EB0C3EE7AE}">
      <dgm:prSet/>
      <dgm:spPr/>
      <dgm:t>
        <a:bodyPr/>
        <a:lstStyle/>
        <a:p>
          <a:endParaRPr lang="en-US"/>
        </a:p>
      </dgm:t>
    </dgm:pt>
    <dgm:pt modelId="{9ABAA8EC-DD6A-4E08-B965-29227E9AAEFE}" type="pres">
      <dgm:prSet presAssocID="{59BC4133-EA96-487D-A513-6D31A459DD92}" presName="compositeShape" presStyleCnt="0">
        <dgm:presLayoutVars>
          <dgm:chMax val="7"/>
          <dgm:dir/>
          <dgm:resizeHandles val="exact"/>
        </dgm:presLayoutVars>
      </dgm:prSet>
      <dgm:spPr/>
    </dgm:pt>
    <dgm:pt modelId="{544DD821-5863-48F0-A989-7A0D24404CF3}" type="pres">
      <dgm:prSet presAssocID="{59BC4133-EA96-487D-A513-6D31A459DD92}" presName="wedge1" presStyleLbl="node1" presStyleIdx="0" presStyleCnt="3"/>
      <dgm:spPr/>
    </dgm:pt>
    <dgm:pt modelId="{900341E8-6AEC-4AC1-9245-F03FB867187E}" type="pres">
      <dgm:prSet presAssocID="{59BC4133-EA96-487D-A513-6D31A459DD92}" presName="dummy1a" presStyleCnt="0"/>
      <dgm:spPr/>
    </dgm:pt>
    <dgm:pt modelId="{E1D38882-3029-4F0B-A145-A54E63761C90}" type="pres">
      <dgm:prSet presAssocID="{59BC4133-EA96-487D-A513-6D31A459DD92}" presName="dummy1b" presStyleCnt="0"/>
      <dgm:spPr/>
    </dgm:pt>
    <dgm:pt modelId="{9444981B-7924-4C6D-8D9B-BC1B446EBA7A}" type="pres">
      <dgm:prSet presAssocID="{59BC4133-EA96-487D-A513-6D31A459DD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949767-7A00-4235-9A8A-1A67048E2E25}" type="pres">
      <dgm:prSet presAssocID="{59BC4133-EA96-487D-A513-6D31A459DD92}" presName="wedge2" presStyleLbl="node1" presStyleIdx="1" presStyleCnt="3" custLinFactNeighborX="0" custLinFactNeighborY="-77"/>
      <dgm:spPr/>
    </dgm:pt>
    <dgm:pt modelId="{0F747139-DFCC-4C9D-BCF8-A31C4DC39433}" type="pres">
      <dgm:prSet presAssocID="{59BC4133-EA96-487D-A513-6D31A459DD92}" presName="dummy2a" presStyleCnt="0"/>
      <dgm:spPr/>
    </dgm:pt>
    <dgm:pt modelId="{5F92733A-CA58-4224-BBA7-DD0E050CE195}" type="pres">
      <dgm:prSet presAssocID="{59BC4133-EA96-487D-A513-6D31A459DD92}" presName="dummy2b" presStyleCnt="0"/>
      <dgm:spPr/>
    </dgm:pt>
    <dgm:pt modelId="{8465BDD3-0142-4BA8-9EE8-0AF80F66FF10}" type="pres">
      <dgm:prSet presAssocID="{59BC4133-EA96-487D-A513-6D31A459DD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899FE22-9FB0-4EBC-A713-9FC072C62FD2}" type="pres">
      <dgm:prSet presAssocID="{59BC4133-EA96-487D-A513-6D31A459DD92}" presName="wedge3" presStyleLbl="node1" presStyleIdx="2" presStyleCnt="3"/>
      <dgm:spPr/>
    </dgm:pt>
    <dgm:pt modelId="{2CF51D04-94F0-4178-AB5C-A579F0C1218C}" type="pres">
      <dgm:prSet presAssocID="{59BC4133-EA96-487D-A513-6D31A459DD92}" presName="dummy3a" presStyleCnt="0"/>
      <dgm:spPr/>
    </dgm:pt>
    <dgm:pt modelId="{1AD9F40D-45F5-499D-B7AD-F163E2D28575}" type="pres">
      <dgm:prSet presAssocID="{59BC4133-EA96-487D-A513-6D31A459DD92}" presName="dummy3b" presStyleCnt="0"/>
      <dgm:spPr/>
    </dgm:pt>
    <dgm:pt modelId="{AAFA3D32-514D-4CEE-A8F8-E294B292AF81}" type="pres">
      <dgm:prSet presAssocID="{59BC4133-EA96-487D-A513-6D31A459DD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C12DE9-AB54-4729-8C6A-85E23BB5C0C2}" type="pres">
      <dgm:prSet presAssocID="{60FDBD62-CDED-4855-91DE-0C4EEEB6BB80}" presName="arrowWedge1" presStyleLbl="fgSibTrans2D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13C5DE6F-8AAD-496E-962E-0D4129D69CC8}" type="pres">
      <dgm:prSet presAssocID="{399BD3F7-A887-4A2E-BB77-C23327C2B8C2}" presName="arrowWedge2" presStyleLbl="fgSibTrans2D1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AD941D45-5785-4AD6-9AA9-EAF1A4139042}" type="pres">
      <dgm:prSet presAssocID="{24527427-4C9D-4FC2-8594-32E27DDAE3B5}" presName="arrowWedge3" presStyleLbl="fgSibTrans2D1" presStyleIdx="2" presStyleCnt="3"/>
      <dgm:spPr>
        <a:solidFill>
          <a:schemeClr val="accent3">
            <a:lumMod val="40000"/>
            <a:lumOff val="60000"/>
          </a:schemeClr>
        </a:solidFill>
      </dgm:spPr>
    </dgm:pt>
  </dgm:ptLst>
  <dgm:cxnLst>
    <dgm:cxn modelId="{7CD95064-1C43-4C58-982D-63FD78C6CB26}" srcId="{59BC4133-EA96-487D-A513-6D31A459DD92}" destId="{5C47A334-3D74-4FD6-8E5C-628726487A87}" srcOrd="0" destOrd="0" parTransId="{BBF67C2A-32B2-4281-941F-B97B052698BE}" sibTransId="{60FDBD62-CDED-4855-91DE-0C4EEEB6BB80}"/>
    <dgm:cxn modelId="{B00E2852-4878-4FB1-9F92-631589A414F7}" type="presOf" srcId="{59BC4133-EA96-487D-A513-6D31A459DD92}" destId="{9ABAA8EC-DD6A-4E08-B965-29227E9AAEFE}" srcOrd="0" destOrd="0" presId="urn:microsoft.com/office/officeart/2005/8/layout/cycle8"/>
    <dgm:cxn modelId="{EC62F67E-F786-4879-9426-D260053B35DD}" type="presOf" srcId="{4E7EF527-0983-4D71-BD3B-6CD1E6FC06FE}" destId="{9E949767-7A00-4235-9A8A-1A67048E2E25}" srcOrd="0" destOrd="0" presId="urn:microsoft.com/office/officeart/2005/8/layout/cycle8"/>
    <dgm:cxn modelId="{220B0B98-E85D-48DD-B252-6417A6278C15}" type="presOf" srcId="{5C47A334-3D74-4FD6-8E5C-628726487A87}" destId="{544DD821-5863-48F0-A989-7A0D24404CF3}" srcOrd="0" destOrd="0" presId="urn:microsoft.com/office/officeart/2005/8/layout/cycle8"/>
    <dgm:cxn modelId="{BD60B8A3-72F0-4B55-8605-2349B4823820}" srcId="{59BC4133-EA96-487D-A513-6D31A459DD92}" destId="{4E7EF527-0983-4D71-BD3B-6CD1E6FC06FE}" srcOrd="1" destOrd="0" parTransId="{2ADD3C48-9857-44DB-86D7-ECE6F006457D}" sibTransId="{399BD3F7-A887-4A2E-BB77-C23327C2B8C2}"/>
    <dgm:cxn modelId="{3BCD5DA8-A390-4F4C-8AEF-9E02E6178024}" type="presOf" srcId="{22EB8B85-A943-4C4D-9823-A61E753E8494}" destId="{3899FE22-9FB0-4EBC-A713-9FC072C62FD2}" srcOrd="0" destOrd="0" presId="urn:microsoft.com/office/officeart/2005/8/layout/cycle8"/>
    <dgm:cxn modelId="{D84986B0-F08C-4A98-A6F5-6BF438930047}" type="presOf" srcId="{4E7EF527-0983-4D71-BD3B-6CD1E6FC06FE}" destId="{8465BDD3-0142-4BA8-9EE8-0AF80F66FF10}" srcOrd="1" destOrd="0" presId="urn:microsoft.com/office/officeart/2005/8/layout/cycle8"/>
    <dgm:cxn modelId="{6C9B0EBB-296C-42CE-AF27-E841D914177A}" type="presOf" srcId="{5C47A334-3D74-4FD6-8E5C-628726487A87}" destId="{9444981B-7924-4C6D-8D9B-BC1B446EBA7A}" srcOrd="1" destOrd="0" presId="urn:microsoft.com/office/officeart/2005/8/layout/cycle8"/>
    <dgm:cxn modelId="{F22687BC-14C2-40BD-AB21-394C15C14ECC}" type="presOf" srcId="{22EB8B85-A943-4C4D-9823-A61E753E8494}" destId="{AAFA3D32-514D-4CEE-A8F8-E294B292AF81}" srcOrd="1" destOrd="0" presId="urn:microsoft.com/office/officeart/2005/8/layout/cycle8"/>
    <dgm:cxn modelId="{310287E2-0331-4C9D-89A3-96EB0C3EE7AE}" srcId="{59BC4133-EA96-487D-A513-6D31A459DD92}" destId="{22EB8B85-A943-4C4D-9823-A61E753E8494}" srcOrd="2" destOrd="0" parTransId="{81B36DE8-3F7A-466A-8B24-181166EDC564}" sibTransId="{24527427-4C9D-4FC2-8594-32E27DDAE3B5}"/>
    <dgm:cxn modelId="{A2E59C9D-8213-42EB-8525-6F3EF9303AEB}" type="presParOf" srcId="{9ABAA8EC-DD6A-4E08-B965-29227E9AAEFE}" destId="{544DD821-5863-48F0-A989-7A0D24404CF3}" srcOrd="0" destOrd="0" presId="urn:microsoft.com/office/officeart/2005/8/layout/cycle8"/>
    <dgm:cxn modelId="{7619924B-F9A1-43CE-8ADB-7A9F216ADF48}" type="presParOf" srcId="{9ABAA8EC-DD6A-4E08-B965-29227E9AAEFE}" destId="{900341E8-6AEC-4AC1-9245-F03FB867187E}" srcOrd="1" destOrd="0" presId="urn:microsoft.com/office/officeart/2005/8/layout/cycle8"/>
    <dgm:cxn modelId="{CA5699C5-42F4-4AE5-BCDA-486694D36879}" type="presParOf" srcId="{9ABAA8EC-DD6A-4E08-B965-29227E9AAEFE}" destId="{E1D38882-3029-4F0B-A145-A54E63761C90}" srcOrd="2" destOrd="0" presId="urn:microsoft.com/office/officeart/2005/8/layout/cycle8"/>
    <dgm:cxn modelId="{149AA044-EA86-4EC2-891D-A9DA8404A7FB}" type="presParOf" srcId="{9ABAA8EC-DD6A-4E08-B965-29227E9AAEFE}" destId="{9444981B-7924-4C6D-8D9B-BC1B446EBA7A}" srcOrd="3" destOrd="0" presId="urn:microsoft.com/office/officeart/2005/8/layout/cycle8"/>
    <dgm:cxn modelId="{9976C908-BD3E-433F-87C6-CF510D313856}" type="presParOf" srcId="{9ABAA8EC-DD6A-4E08-B965-29227E9AAEFE}" destId="{9E949767-7A00-4235-9A8A-1A67048E2E25}" srcOrd="4" destOrd="0" presId="urn:microsoft.com/office/officeart/2005/8/layout/cycle8"/>
    <dgm:cxn modelId="{D188E7F3-14F5-4517-A46D-3B4D32657E1A}" type="presParOf" srcId="{9ABAA8EC-DD6A-4E08-B965-29227E9AAEFE}" destId="{0F747139-DFCC-4C9D-BCF8-A31C4DC39433}" srcOrd="5" destOrd="0" presId="urn:microsoft.com/office/officeart/2005/8/layout/cycle8"/>
    <dgm:cxn modelId="{D73C162D-9127-4B10-8CB9-D2D4DD2AAF05}" type="presParOf" srcId="{9ABAA8EC-DD6A-4E08-B965-29227E9AAEFE}" destId="{5F92733A-CA58-4224-BBA7-DD0E050CE195}" srcOrd="6" destOrd="0" presId="urn:microsoft.com/office/officeart/2005/8/layout/cycle8"/>
    <dgm:cxn modelId="{6389BCD2-AACB-487F-98F6-58276708EC46}" type="presParOf" srcId="{9ABAA8EC-DD6A-4E08-B965-29227E9AAEFE}" destId="{8465BDD3-0142-4BA8-9EE8-0AF80F66FF10}" srcOrd="7" destOrd="0" presId="urn:microsoft.com/office/officeart/2005/8/layout/cycle8"/>
    <dgm:cxn modelId="{9CD6E176-E6FE-4228-8009-69D37E51C65A}" type="presParOf" srcId="{9ABAA8EC-DD6A-4E08-B965-29227E9AAEFE}" destId="{3899FE22-9FB0-4EBC-A713-9FC072C62FD2}" srcOrd="8" destOrd="0" presId="urn:microsoft.com/office/officeart/2005/8/layout/cycle8"/>
    <dgm:cxn modelId="{E7A8901C-5C4F-4AFB-BF96-8E24B365CDF2}" type="presParOf" srcId="{9ABAA8EC-DD6A-4E08-B965-29227E9AAEFE}" destId="{2CF51D04-94F0-4178-AB5C-A579F0C1218C}" srcOrd="9" destOrd="0" presId="urn:microsoft.com/office/officeart/2005/8/layout/cycle8"/>
    <dgm:cxn modelId="{73420746-E3E9-419B-9AF6-15DFF1A34CAC}" type="presParOf" srcId="{9ABAA8EC-DD6A-4E08-B965-29227E9AAEFE}" destId="{1AD9F40D-45F5-499D-B7AD-F163E2D28575}" srcOrd="10" destOrd="0" presId="urn:microsoft.com/office/officeart/2005/8/layout/cycle8"/>
    <dgm:cxn modelId="{3DF29D48-B6F6-4A4E-A33F-16E9B113F9BB}" type="presParOf" srcId="{9ABAA8EC-DD6A-4E08-B965-29227E9AAEFE}" destId="{AAFA3D32-514D-4CEE-A8F8-E294B292AF81}" srcOrd="11" destOrd="0" presId="urn:microsoft.com/office/officeart/2005/8/layout/cycle8"/>
    <dgm:cxn modelId="{38CFB609-D630-4455-814C-62BEC95F5208}" type="presParOf" srcId="{9ABAA8EC-DD6A-4E08-B965-29227E9AAEFE}" destId="{81C12DE9-AB54-4729-8C6A-85E23BB5C0C2}" srcOrd="12" destOrd="0" presId="urn:microsoft.com/office/officeart/2005/8/layout/cycle8"/>
    <dgm:cxn modelId="{D95533AE-21F1-487C-A727-50CB6BF0AB9B}" type="presParOf" srcId="{9ABAA8EC-DD6A-4E08-B965-29227E9AAEFE}" destId="{13C5DE6F-8AAD-496E-962E-0D4129D69CC8}" srcOrd="13" destOrd="0" presId="urn:microsoft.com/office/officeart/2005/8/layout/cycle8"/>
    <dgm:cxn modelId="{3EFAD6E1-2225-41EB-886F-6E1A4D2C1E9E}" type="presParOf" srcId="{9ABAA8EC-DD6A-4E08-B965-29227E9AAEFE}" destId="{AD941D45-5785-4AD6-9AA9-EAF1A413904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DD821-5863-48F0-A989-7A0D24404CF3}">
      <dsp:nvSpPr>
        <dsp:cNvPr id="0" name=""/>
        <dsp:cNvSpPr/>
      </dsp:nvSpPr>
      <dsp:spPr>
        <a:xfrm>
          <a:off x="838230" y="122305"/>
          <a:ext cx="1580560" cy="1580560"/>
        </a:xfrm>
        <a:prstGeom prst="pie">
          <a:avLst>
            <a:gd name="adj1" fmla="val 16200000"/>
            <a:gd name="adj2" fmla="val 1800000"/>
          </a:avLst>
        </a:prstGeom>
        <a:solidFill>
          <a:srgbClr val="CD5A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/>
            <a:t>เ</a:t>
          </a:r>
          <a:r>
            <a:rPr lang="th-TH" sz="1900" kern="1200" dirty="0">
              <a:latin typeface="Browallia New" pitchFamily="34" charset="-34"/>
              <a:cs typeface="Browallia New" pitchFamily="34" charset="-34"/>
            </a:rPr>
            <a:t>อกชน</a:t>
          </a:r>
          <a:endParaRPr lang="en-US" sz="1900" kern="1200" dirty="0"/>
        </a:p>
      </dsp:txBody>
      <dsp:txXfrm>
        <a:off x="1671223" y="457233"/>
        <a:ext cx="564486" cy="470405"/>
      </dsp:txXfrm>
    </dsp:sp>
    <dsp:sp modelId="{9E949767-7A00-4235-9A8A-1A67048E2E25}">
      <dsp:nvSpPr>
        <dsp:cNvPr id="0" name=""/>
        <dsp:cNvSpPr/>
      </dsp:nvSpPr>
      <dsp:spPr>
        <a:xfrm>
          <a:off x="805678" y="177536"/>
          <a:ext cx="1580560" cy="1580560"/>
        </a:xfrm>
        <a:prstGeom prst="pie">
          <a:avLst>
            <a:gd name="adj1" fmla="val 1800000"/>
            <a:gd name="adj2" fmla="val 9000000"/>
          </a:avLst>
        </a:prstGeom>
        <a:solidFill>
          <a:srgbClr val="D0CEC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ประชาชน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182002" y="1203019"/>
        <a:ext cx="846729" cy="413956"/>
      </dsp:txXfrm>
    </dsp:sp>
    <dsp:sp modelId="{3899FE22-9FB0-4EBC-A713-9FC072C62FD2}">
      <dsp:nvSpPr>
        <dsp:cNvPr id="0" name=""/>
        <dsp:cNvSpPr/>
      </dsp:nvSpPr>
      <dsp:spPr>
        <a:xfrm>
          <a:off x="773126" y="122305"/>
          <a:ext cx="1580560" cy="1580560"/>
        </a:xfrm>
        <a:prstGeom prst="pie">
          <a:avLst>
            <a:gd name="adj1" fmla="val 9000000"/>
            <a:gd name="adj2" fmla="val 16200000"/>
          </a:avLst>
        </a:prstGeom>
        <a:solidFill>
          <a:srgbClr val="D4AA2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latin typeface="Browallia New" pitchFamily="34" charset="-34"/>
              <a:cs typeface="Browallia New" pitchFamily="34" charset="-34"/>
            </a:rPr>
            <a:t>รัฐบาล</a:t>
          </a:r>
          <a:endParaRPr lang="en-US" sz="1900" b="1" kern="1200" dirty="0"/>
        </a:p>
      </dsp:txBody>
      <dsp:txXfrm>
        <a:off x="956208" y="457233"/>
        <a:ext cx="564486" cy="470405"/>
      </dsp:txXfrm>
    </dsp:sp>
    <dsp:sp modelId="{81C12DE9-AB54-4729-8C6A-85E23BB5C0C2}">
      <dsp:nvSpPr>
        <dsp:cNvPr id="0" name=""/>
        <dsp:cNvSpPr/>
      </dsp:nvSpPr>
      <dsp:spPr>
        <a:xfrm>
          <a:off x="740516" y="24461"/>
          <a:ext cx="1776249" cy="177624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C5DE6F-8AAD-496E-962E-0D4129D69CC8}">
      <dsp:nvSpPr>
        <dsp:cNvPr id="0" name=""/>
        <dsp:cNvSpPr/>
      </dsp:nvSpPr>
      <dsp:spPr>
        <a:xfrm>
          <a:off x="707834" y="79592"/>
          <a:ext cx="1776249" cy="177624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941D45-5785-4AD6-9AA9-EAF1A4139042}">
      <dsp:nvSpPr>
        <dsp:cNvPr id="0" name=""/>
        <dsp:cNvSpPr/>
      </dsp:nvSpPr>
      <dsp:spPr>
        <a:xfrm>
          <a:off x="675151" y="24461"/>
          <a:ext cx="1776249" cy="177624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89F93D8B-358B-47F8-8394-F2DD713728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25" tIns="45864" rIns="91725" bIns="45864" numCol="1" anchor="t" anchorCtr="0" compatLnSpc="1">
            <a:prstTxWarp prst="textNoShape">
              <a:avLst/>
            </a:prstTxWarp>
          </a:bodyPr>
          <a:lstStyle>
            <a:lvl1pPr defTabSz="916122" eaLnBrk="0" hangingPunct="0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D86F051E-C788-4C05-8707-A87A33F23C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79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25" tIns="45864" rIns="91725" bIns="45864" numCol="1" anchor="t" anchorCtr="0" compatLnSpc="1">
            <a:prstTxWarp prst="textNoShape">
              <a:avLst/>
            </a:prstTxWarp>
          </a:bodyPr>
          <a:lstStyle>
            <a:lvl1pPr algn="r" defTabSz="916122" eaLnBrk="0" hangingPunct="0">
              <a:defRPr sz="1300"/>
            </a:lvl1pPr>
          </a:lstStyle>
          <a:p>
            <a:pPr>
              <a:defRPr/>
            </a:pPr>
            <a:fld id="{812D4994-DC67-4EDE-92BB-81FF3BFB2246}" type="datetimeFigureOut">
              <a:rPr lang="th-TH"/>
              <a:pPr>
                <a:defRPr/>
              </a:pPr>
              <a:t>23/01/62</a:t>
            </a:fld>
            <a:endParaRPr lang="th-TH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05660D4E-A6B5-4B7C-B57E-42D7628058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79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25" tIns="45864" rIns="91725" bIns="45864" numCol="1" anchor="b" anchorCtr="0" compatLnSpc="1">
            <a:prstTxWarp prst="textNoShape">
              <a:avLst/>
            </a:prstTxWarp>
          </a:bodyPr>
          <a:lstStyle>
            <a:lvl1pPr defTabSz="916122" eaLnBrk="0" hangingPunct="0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9292F079-4154-4BFE-9E7D-250E6CDF13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4513"/>
            <a:ext cx="29479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25" tIns="45864" rIns="91725" bIns="45864" numCol="1" anchor="b" anchorCtr="0" compatLnSpc="1">
            <a:prstTxWarp prst="textNoShape">
              <a:avLst/>
            </a:prstTxWarp>
          </a:bodyPr>
          <a:lstStyle>
            <a:lvl1pPr algn="r" defTabSz="909998">
              <a:defRPr sz="1300"/>
            </a:lvl1pPr>
          </a:lstStyle>
          <a:p>
            <a:pPr>
              <a:defRPr/>
            </a:pPr>
            <a:fld id="{94430932-7E06-4528-B19A-5D41F0A8FCC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6BD02-E6B0-4E95-95C4-523F961BF79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5" tIns="45864" rIns="91725" bIns="45864" numCol="1" anchor="t" anchorCtr="0" compatLnSpc="1">
            <a:prstTxWarp prst="textNoShape">
              <a:avLst/>
            </a:prstTxWarp>
          </a:bodyPr>
          <a:lstStyle>
            <a:lvl1pPr defTabSz="916122" eaLnBrk="1" hangingPunct="1">
              <a:defRPr sz="1300"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C248F-30C1-4D42-B58D-242E7D7E5D3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2863" y="0"/>
            <a:ext cx="2947987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5" tIns="45864" rIns="91725" bIns="45864" numCol="1" anchor="t" anchorCtr="0" compatLnSpc="1">
            <a:prstTxWarp prst="textNoShape">
              <a:avLst/>
            </a:prstTxWarp>
          </a:bodyPr>
          <a:lstStyle>
            <a:lvl1pPr algn="r" defTabSz="916122" eaLnBrk="1" hangingPunct="1">
              <a:defRPr sz="1300"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fld id="{93ADF005-D170-42FB-9BFB-6EBAEB7B206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168993-F6E9-43D0-B171-CFACAE75B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1" tIns="46290" rIns="92581" bIns="462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CF272D-1188-41B2-8029-FB9D0DD52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9638"/>
            <a:ext cx="5446712" cy="44719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5" tIns="45864" rIns="91725" bIns="45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7506-7547-4C42-ABDA-4FB8436E03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4513"/>
            <a:ext cx="2947988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5" tIns="45864" rIns="91725" bIns="45864" numCol="1" anchor="b" anchorCtr="0" compatLnSpc="1">
            <a:prstTxWarp prst="textNoShape">
              <a:avLst/>
            </a:prstTxWarp>
          </a:bodyPr>
          <a:lstStyle>
            <a:lvl1pPr defTabSz="916122" eaLnBrk="1" hangingPunct="1">
              <a:defRPr sz="1300"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D15FE-576B-4994-8D7D-6A25D4158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2863" y="9434513"/>
            <a:ext cx="2947987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5" tIns="45864" rIns="91725" bIns="45864" numCol="1" anchor="b" anchorCtr="0" compatLnSpc="1">
            <a:prstTxWarp prst="textNoShape">
              <a:avLst/>
            </a:prstTxWarp>
          </a:bodyPr>
          <a:lstStyle>
            <a:lvl1pPr algn="r" defTabSz="909998" eaLnBrk="1" hangingPunct="1">
              <a:defRPr sz="1300"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>
              <a:defRPr/>
            </a:pPr>
            <a:fld id="{403567BD-08BE-4C8D-BCAC-720EC973B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DAC7C9AD-8366-4EA7-9262-C0535D746A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16F109C7-2233-45AC-9248-B925A25D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718845DD-08DB-4BE1-B780-7F00BF8BE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594CB5-8BAD-40AF-8B31-C5C85046517A}" type="slidenum">
              <a:rPr lang="en-US" altLang="en-US" sz="1300" smtClean="0"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1</a:t>
            </a:fld>
            <a:endParaRPr lang="en-US" altLang="en-US" sz="13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49487-05D5-4001-A8CA-61B654C696F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567BD-08BE-4C8D-BCAC-720EC973BA5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5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B6AA3EE4-A60B-4741-83D7-67D7CBA29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333373E7-D617-49D3-9225-9D1C7BC78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1831213C-8D18-4935-B196-75175E9D5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AC1A39-97CA-4056-8989-B4DA357D6919}" type="slidenum">
              <a:rPr lang="en-US" altLang="en-US" sz="1300" smtClean="0"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4</a:t>
            </a:fld>
            <a:endParaRPr lang="en-US" altLang="en-US" sz="13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08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B6AA3EE4-A60B-4741-83D7-67D7CBA29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333373E7-D617-49D3-9225-9D1C7BC78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1831213C-8D18-4935-B196-75175E9D5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AC1A39-97CA-4056-8989-B4DA357D6919}" type="slidenum">
              <a:rPr lang="en-US" altLang="en-US" sz="1300" smtClean="0"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5</a:t>
            </a:fld>
            <a:endParaRPr lang="en-US" altLang="en-US" sz="13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255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3B2F5DD4-DD87-4C9E-BD41-9026AF03B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F62144E4-FC1F-419D-BF6B-FFB66D1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BEABAB74-AC96-4079-9DF8-CB16837D8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 defTabSz="911225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 defTabSz="911225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963" indent="-228600" defTabSz="911225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5338" indent="-228600" defTabSz="911225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538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9738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6938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4138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7CE97-34AC-4177-AA53-327CD3AF7994}" type="slidenum">
              <a:rPr lang="en-US" altLang="en-US" sz="1300" smtClean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7</a:t>
            </a:fld>
            <a:endParaRPr lang="en-US" altLang="en-US" sz="130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D623D3AA-5C9A-4D2F-90CE-515B49157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3933A100-BAF3-4988-AD2A-0F457A0C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altLang="en-US" dirty="0"/>
              <a:t>ตัวอย่าง ผลิตภัณฑ์จาโรงงานแปรรูปผลผลิตทางการเกษตร เช่น สบู่สมุนไพร แชมฟูสมุนไพร เครื่องสำอางสมุนไพร  </a:t>
            </a:r>
          </a:p>
          <a:p>
            <a:r>
              <a:rPr lang="th-TH" altLang="en-US" dirty="0"/>
              <a:t>            หรือ ผลิตภัณฑ์จากยางพารา เช่น หมอน</a:t>
            </a:r>
          </a:p>
          <a:p>
            <a:r>
              <a:rPr lang="th-TH" altLang="en-US" dirty="0"/>
              <a:t>            หรือ ผลิตภัณฑ์ผลิตอาหาร  เช่น น้ำผลไม้  ผลไม้อบแห้ง</a:t>
            </a:r>
            <a:endParaRPr lang="en-US" altLang="en-US" dirty="0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E4305023-F435-48B9-8181-FD3CF5A58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753C0-E014-487C-BCFB-2E6F7028DD6D}" type="slidenum">
              <a:rPr lang="en-US" altLang="en-US" sz="1300" smtClean="0"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10</a:t>
            </a:fld>
            <a:endParaRPr lang="en-US" altLang="en-US" sz="13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E82C535A-77A3-4E98-97C7-FCC31710A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76426DC0-136A-4A59-A8CD-7AC58FA52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altLang="en-US" dirty="0"/>
              <a:t>ตัวอย่างโครงการที่มีการร่วมมือระหว่างบริษัทกับชุมชน  </a:t>
            </a:r>
          </a:p>
          <a:p>
            <a:r>
              <a:rPr lang="th-TH" altLang="en-US" dirty="0"/>
              <a:t>        โครงการ “</a:t>
            </a:r>
            <a:r>
              <a:rPr lang="th-TH" altLang="en-US" dirty="0" err="1"/>
              <a:t>ลุฟฟา</a:t>
            </a:r>
            <a:r>
              <a:rPr lang="th-TH" altLang="en-US" dirty="0"/>
              <a:t>ลา”(</a:t>
            </a:r>
            <a:r>
              <a:rPr lang="en-US" altLang="en-US" dirty="0" err="1"/>
              <a:t>luffala</a:t>
            </a:r>
            <a:r>
              <a:rPr lang="en-US" altLang="en-US" dirty="0"/>
              <a:t>) </a:t>
            </a:r>
            <a:r>
              <a:rPr lang="th-TH" altLang="en-US" dirty="0"/>
              <a:t>ผลิตผลิตภัณฑ์สบู่เนเจอร</a:t>
            </a:r>
            <a:r>
              <a:rPr lang="th-TH" altLang="en-US" dirty="0" err="1"/>
              <a:t>ัลส</a:t>
            </a:r>
            <a:r>
              <a:rPr lang="th-TH" altLang="en-US" dirty="0"/>
              <a:t>ปา ครีมโลชั่นบำรุงผิว ฯลฯ โดยร่วมมือระหว่างชุมชนหนองแฟบ หน่วยงานท้องถิ่น ผู้เชี่ยวชาญสำนักวิชาวิทยาศาสตร์เครื่องสำอาง มหาวิทยาลัยแม่ฟ้าหลวง จ.เชียงราย และกลุ่มบริษัท พีทีที โกลบอล เคมิคอล </a:t>
            </a:r>
            <a:r>
              <a:rPr lang="th-TH" altLang="th-TH" dirty="0"/>
              <a:t>ได้สนับสนุนชุมชนด้วยผลิตภัณฑ์ </a:t>
            </a:r>
            <a:r>
              <a:rPr lang="en-US" altLang="th-TH" dirty="0"/>
              <a:t>Glycerin </a:t>
            </a:r>
            <a:r>
              <a:rPr lang="th-TH" altLang="th-TH" dirty="0"/>
              <a:t>เกรดพรีเมียมที่ผลิตจากผลิตภัณฑ์ธรรมชาติ เพื่อใช้เป็นวัตถุดิบ และ</a:t>
            </a:r>
            <a:r>
              <a:rPr lang="th-TH" altLang="en-US" dirty="0"/>
              <a:t>คิดค้นนำเอาศักยภาพด้านนวัตกรรมและเทคโนโลยีขององค์กรมาใช้เป็นปัจจัยหลัก สร้างสรรค์เป็นผลิตภัณฑ์ที่สามารถสร้างมูลค่าให้กับวิสาหกิจชุมชน ด้วยการนำภูมิปัญญาท้องถิ่น สารสกัดสมุนไพรธรรมชาติ เช่น มังคุด มะขาม ผักบุ้งทะเล ใบบัวบกและมะหาด มาผสมผสานเป็นผลิตภัณฑ์ที่มีคุณภาพระดับโลก</a:t>
            </a:r>
          </a:p>
          <a:p>
            <a:br>
              <a:rPr lang="th-TH" altLang="th-TH" dirty="0"/>
            </a:br>
            <a:endParaRPr lang="en-US" altLang="en-US" dirty="0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EF0C6289-395E-4873-A4A8-9202A809B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B29C40-40B0-4F6D-8BC8-3B9BA6B62362}" type="slidenum">
              <a:rPr lang="en-US" altLang="en-US" sz="1300" smtClean="0">
                <a:latin typeface="FreesiaUPC" panose="020B0604020202020204" pitchFamily="34" charset="-34"/>
                <a:cs typeface="FreesiaUPC" panose="020B0604020202020204" pitchFamily="34" charset="-34"/>
              </a:rPr>
              <a:pPr/>
              <a:t>11</a:t>
            </a:fld>
            <a:endParaRPr lang="en-US" altLang="en-US" sz="13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797" indent="-280691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2765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1869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0976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0080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9186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8292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7397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95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1A33C-5578-4C2F-9B3C-21DDA4DEDED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  <a:pPr marL="0" marR="0" lvl="0" indent="0" algn="r" defTabSz="895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501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797" indent="-280691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2765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1869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0976" indent="-224552" defTabSz="895092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0080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9186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8292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7397" indent="-224552" defTabSz="895092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95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1A33C-5578-4C2F-9B3C-21DDA4DEDED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  <a:pPr marL="0" marR="0" lvl="0" indent="0" algn="r" defTabSz="895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601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6074D484-B2B7-423F-979A-B814F49A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AF522FC-B0A3-4AF2-8B01-8FF4B1613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3BC2-AE4D-4316-9017-091CA36A5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0A67E349-DC73-4373-B0DE-96ECFCB7CF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8B04BCCE-E66F-431F-9CD3-6A88EC5C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9CE259D-3122-456A-BBBB-49EE2B611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EE4D4-CAE2-4F1B-910B-C0057D953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5835A540-44E7-44A6-886A-47E26D6220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21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DC6C-5DE7-42E9-AF4B-CBFD9FC6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0F99-DEF3-44C8-8BF9-F75CFB4A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43B-7161-4667-AF71-A42156E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31926D-9D74-400A-9041-F0AEDD7165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2375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36CF-0FFC-42A1-8AB3-5AAEF8EC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3CC58-DFCD-4032-942D-DFA53A5A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60387-B616-4FEF-B9EB-C9F92710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C4DAAF-6CB1-4A04-B0A8-2EF9A155AE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35592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F4DB3A-0294-40F5-BD55-7597C3AB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0B410B-E57D-4A4C-A1D6-1AC96A55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0680F6-9DCF-44A8-A45E-00B51AC4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C7710-FB0B-49D9-AE30-489295759B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27293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9E80B6-B163-48E5-A3F5-62030245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9A37F2-7F17-4245-A8FC-4BB673A0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A3C9BA-80ED-42A5-867C-BEC432A6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9933ED-42F6-42EC-ADB5-BFA0D4F32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6287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2C15FA-E8AA-4BCE-8320-5E4B62F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F8C677-796C-44A7-AF51-187B1827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9F8AE9-C458-476A-8B52-4DBB4A5B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B561A5-6E15-4580-A7E8-DFE4EB2B9E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101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6896B4-7D83-4197-BF54-E59EAA94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51F5B8-5C5F-48F7-8362-1D1ADC57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2981E-DE25-4291-9D94-327B13D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04578C-355F-4DCD-8EE3-31154B0AC8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29174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6855FE-1BED-4B43-920D-800F61B3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AEF3AD-35BB-46A0-A920-B65F1587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561C7-B41A-4D41-81EF-FBCCAEF3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5A4A8A-3FDD-436D-A273-EB6D201F4D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3876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5DB839-C193-480A-8F9B-FE1D434E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92620D-8EFB-4DF6-ADC8-D7BFFB35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9CF58E-C82A-4BD2-9511-01CF6515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98F147-37AC-41A4-BB75-EF365AE40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041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FEB45-4C7F-4D81-93F5-49FECE5B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587B-2A19-46AF-B0EA-863E016D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C9A8-2154-4AED-808B-045BA43C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D36FFB-ED6E-47FD-B266-1F0CD3811C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150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20B8-7CEE-4C3C-8D12-C610103A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5BE1-CCE2-464B-B192-E91E3AEB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4EB39-E27E-4466-AB23-4506A782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48A7C-141E-428A-8C68-279F4B840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0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A1AE64DE-FB54-4E2F-A59A-8A27A0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AFAAC91-B64F-41E4-BF19-174408647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5D90C-FA0E-4D1E-B68B-1834E759C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F803F7D1-B40C-42A2-BDB5-56639530AB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7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83F9DB-EF83-4D65-889D-DB003F903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5B8A6-434D-4B4C-A3F7-F03212A65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735B7-FE67-4763-BFCF-4E0E087B2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533F0F-A81F-4734-9B39-FE7FB63A33A3}" type="slidenum">
              <a:rPr lang="en-US" altLang="zh-CN"/>
              <a:pPr>
                <a:defRPr/>
              </a:pPr>
              <a:t>‹#›</a:t>
            </a:fld>
            <a:endParaRPr lang="th-TH" altLang="zh-CN"/>
          </a:p>
        </p:txBody>
      </p:sp>
    </p:spTree>
    <p:extLst>
      <p:ext uri="{BB962C8B-B14F-4D97-AF65-F5344CB8AC3E}">
        <p14:creationId xmlns:p14="http://schemas.microsoft.com/office/powerpoint/2010/main" val="180714643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-2.jpg">
            <a:extLst>
              <a:ext uri="{FF2B5EF4-FFF2-40B4-BE49-F238E27FC236}">
                <a16:creationId xmlns:a16="http://schemas.microsoft.com/office/drawing/2014/main" id="{FB69DCD0-7BCB-4E01-953F-A37BC16F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0712D9-E892-4130-81FF-35D8BA7E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11C3-2058-49E5-8E80-682AE989CF5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80416-F5AB-4729-9399-D5AEF513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7A989E-2DD0-400A-AFE3-38BBDCBC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0A65-AE9B-4B1D-97AF-EC7CA4EAA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8717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7EE9-ADB2-4ECC-AAD2-E03899AC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950E-78A2-4FB8-94F7-B35C829D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4F1E-34EC-4D3E-8A20-52B92612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7EE5-494A-409A-9425-7CA20287D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491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EA77A3-9056-4A67-9B46-54DC5AA0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3443F0-22C8-4757-9EA7-F297ACE1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CFACE2-5EE5-4311-8409-7B823E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46BE-222C-4541-9243-45807170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5263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515B56-39AE-4BA6-AD98-FF6B2104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628108-7032-48C3-8785-110EE2EF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1EAE-977C-4429-BDD0-2E1A83BC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8D47-7FFD-4942-AECC-F8EAA45C0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754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2C34B4-AC7F-4055-8A35-8FD31FEC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022D13-A44E-4E73-8AB8-E182732D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98C60B-410D-4794-9B72-FA41FAAC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6D33-CF26-4DBB-BE25-DA30128B2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779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3D55D4-B209-4FEB-9EDE-14309065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0A7BA-C533-4498-9118-8A8CEFA8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B8E58A-177F-45F7-A0D5-90FA72F3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314C-7E08-48DD-9386-1717DE7BB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5453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8C51-0CD4-4E3A-8248-EAF8F373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6ED5-43BC-4A1D-9866-0228792A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024D7-385E-4887-AB48-541F7C1A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434E-7E20-4278-BE80-CB095DD4D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194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E0C2F-0671-48DE-9A97-95C30DDA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D0BF-96C9-4BE3-9E89-B8A58BA9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4433-8B8F-42E3-B56C-1313F72E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9E64-0635-47D6-8418-08AFE8FD7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25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455D2E-6A87-4348-95E4-92257372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575E20-4998-4E00-8BBA-CF09981F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502FD9-8B90-4C01-BB95-B4491D5F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AFAB-94F4-4FEC-A544-61C76E56A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51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85967-AB52-4A84-A0C4-EB858BE6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DB1E9-CC11-40A5-B164-3E49CC9A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ED4A2-E119-4D98-9F60-3D8CBE3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14E7-363B-485C-8FC1-7892A2097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69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228" y="6299779"/>
            <a:ext cx="1518055" cy="6233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" y="6290901"/>
            <a:ext cx="9144000" cy="103268"/>
            <a:chOff x="-1" y="6284162"/>
            <a:chExt cx="9144000" cy="103268"/>
          </a:xfrm>
        </p:grpSpPr>
        <p:sp>
          <p:nvSpPr>
            <p:cNvPr id="15" name="Rectangle 14"/>
            <p:cNvSpPr/>
            <p:nvPr/>
          </p:nvSpPr>
          <p:spPr>
            <a:xfrm flipH="1">
              <a:off x="-1" y="6284162"/>
              <a:ext cx="9144000" cy="1032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6069873" y="6284162"/>
              <a:ext cx="3074125" cy="103268"/>
            </a:xfrm>
            <a:prstGeom prst="rect">
              <a:avLst/>
            </a:prstGeom>
            <a:solidFill>
              <a:srgbClr val="F5B9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2872508" y="6284162"/>
              <a:ext cx="3197365" cy="103268"/>
            </a:xfrm>
            <a:prstGeom prst="rect">
              <a:avLst/>
            </a:prstGeom>
            <a:solidFill>
              <a:srgbClr val="1F4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063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59941" y="6426068"/>
            <a:ext cx="1020260" cy="357504"/>
            <a:chOff x="8143554" y="6444444"/>
            <a:chExt cx="953112" cy="3339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8" t="-1013" r="69751" b="73749"/>
            <a:stretch/>
          </p:blipFill>
          <p:spPr>
            <a:xfrm>
              <a:off x="8143554" y="6444444"/>
              <a:ext cx="393619" cy="333975"/>
            </a:xfrm>
            <a:prstGeom prst="rect">
              <a:avLst/>
            </a:prstGeom>
            <a:effectLst>
              <a:outerShdw blurRad="12700" dist="50800" algn="tl" rotWithShape="0">
                <a:schemeClr val="bg1">
                  <a:lumMod val="85000"/>
                  <a:alpha val="54000"/>
                </a:schemeClr>
              </a:outerShdw>
            </a:effectLst>
          </p:spPr>
        </p:pic>
        <p:grpSp>
          <p:nvGrpSpPr>
            <p:cNvPr id="28" name="Group 27"/>
            <p:cNvGrpSpPr/>
            <p:nvPr/>
          </p:nvGrpSpPr>
          <p:grpSpPr>
            <a:xfrm>
              <a:off x="8531566" y="6486863"/>
              <a:ext cx="565100" cy="276808"/>
              <a:chOff x="4846133" y="3029757"/>
              <a:chExt cx="2526217" cy="1237442"/>
            </a:xfrm>
            <a:effectLst/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8" t="26755" r="69751" b="67257"/>
              <a:stretch/>
            </p:blipFill>
            <p:spPr>
              <a:xfrm>
                <a:off x="4846133" y="3029757"/>
                <a:ext cx="2402392" cy="447674"/>
              </a:xfrm>
              <a:prstGeom prst="rect">
                <a:avLst/>
              </a:prstGeom>
              <a:effectLst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85" t="32361" r="69874" b="61651"/>
              <a:stretch/>
            </p:blipFill>
            <p:spPr>
              <a:xfrm>
                <a:off x="4846133" y="3424641"/>
                <a:ext cx="2402392" cy="447674"/>
              </a:xfrm>
              <a:prstGeom prst="rect">
                <a:avLst/>
              </a:prstGeom>
              <a:effectLst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50" t="37967" r="70241" b="55663"/>
              <a:stretch/>
            </p:blipFill>
            <p:spPr>
              <a:xfrm>
                <a:off x="4912808" y="3790948"/>
                <a:ext cx="2459542" cy="47625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228" y="6299779"/>
            <a:ext cx="1518055" cy="6233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6290901"/>
            <a:ext cx="9144000" cy="103268"/>
            <a:chOff x="-1" y="6284162"/>
            <a:chExt cx="9144000" cy="103268"/>
          </a:xfrm>
        </p:grpSpPr>
        <p:sp>
          <p:nvSpPr>
            <p:cNvPr id="16" name="Rectangle 15"/>
            <p:cNvSpPr/>
            <p:nvPr/>
          </p:nvSpPr>
          <p:spPr>
            <a:xfrm flipH="1">
              <a:off x="-1" y="6284162"/>
              <a:ext cx="9144000" cy="1032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6069873" y="6284162"/>
              <a:ext cx="3074125" cy="103268"/>
            </a:xfrm>
            <a:prstGeom prst="rect">
              <a:avLst/>
            </a:prstGeom>
            <a:solidFill>
              <a:srgbClr val="F5B9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2872508" y="6284162"/>
              <a:ext cx="3197365" cy="103268"/>
            </a:xfrm>
            <a:prstGeom prst="rect">
              <a:avLst/>
            </a:prstGeom>
            <a:solidFill>
              <a:srgbClr val="1F4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987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22DA-C54C-4B98-A6CF-AA16AB6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F83D4D-2D22-4B9F-9368-E1C5FBF5971C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4620-E34B-4355-AAB7-3308746C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4B28-0D7E-41CC-A60F-894EA8A3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CD5A6C-25E2-4421-8AFC-99FAC9258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267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235D-903D-4D9C-838D-D1CCC0D6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F5FF18-355D-4250-AC20-13B218FA681E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60122-BBE7-4AE0-A61D-AA8E4720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C8E9B-9A4D-449A-BB50-19DFDBF8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EF30DF-A3E1-46EB-A3FA-DC9DB7A36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12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2BDA7-7FB8-43F0-A187-BA739CA9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7FC5C0-D3B6-4DE5-975D-4FDF7D3612C3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A99B-BBDB-4997-9BC3-21E7E7C9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0A07-7BD4-452E-9061-400572DE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0DB40-2E87-4A69-B4F0-7CCE8ED7C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47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12BD-2ECF-47D1-AC41-9A62207E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B0A4A9-A21E-4504-8D6D-E5BAEFA93251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67E1B-0BA7-429C-A39C-A463D280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02AEA-161E-4E25-B2C7-365AD8F5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300F12-C3DF-4D56-84FB-656CF9DE9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015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E2623-6EED-42DD-86AF-7AF7D113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0AF481-3B6D-4F0B-AE88-F1AE6C3851AB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FA223-568C-4C0B-8020-4EE41D1F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66A12-1BEF-47C4-9E41-28EEC77B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7D00C0-3149-4281-A932-DD5ED7C73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6902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33CB4-47AF-4A37-8D2B-677083F7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B1AA31-840E-4006-BC36-578804E4AF6C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63349-3BB3-431E-B138-1899EB13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C28B-5291-41EB-9A36-3E88AA02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F2B8CB-A6BA-4FEF-8C1F-B3F4B8CFE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6534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5F7BF-4805-4737-B532-24669583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D50C96-D417-4458-B562-FB3095238CE7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D002A-F4BB-4570-BABE-C3F9220C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E8A8A-F965-4F09-B7DE-D6FBBE9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24D438-A617-474C-8AEF-8666FF2BF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007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D235F-3FB4-4451-AB48-DA50E3DB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F47266-7F9C-41F5-86A7-F90C1D14CBC4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22CBA-16A7-4FC2-B7F0-DE3F242E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FE4B8-F33E-4013-9E50-53804901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3AD5B0-7DE5-4040-B0C7-4688ACB12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2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9A5A-D9F9-4045-B9DA-4A12BF5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5783-5091-44D8-BD04-7CD4D07B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9353-D68F-4B9F-946D-A7F692B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F214-53FF-4EB1-A3AB-DF6B5CF96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973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DF8CC-293E-428B-B761-A0B326AC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3156C8-D5BE-45B0-9792-892293D4B20D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A5E80-6ED1-4C6F-987C-23CD698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70D34-E9CD-47B7-95C7-23FC5E47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9F4FA7-81B5-4FD9-93C5-B3E933547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5328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9CE1-EC3A-47B4-9020-9373590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9DC5EF-1BC6-4EB1-A0D4-FE8112717693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858F-D0F3-49F5-87B1-71CC7B79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CF1C6-E374-450F-BA8F-87C8EC9C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540FCA-9F3A-426F-85B9-3C6572856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191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D700-C117-44F8-B8DE-F5006F17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92B36A-5AB1-41DC-8C64-E984C5222EC8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4640-3498-4CB3-AC17-A1985CDB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9349-88DC-4102-B7CC-BC55DB63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748C9D-BA5E-44E8-AF49-F0E1A42F7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7282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5EBCC10-265B-4A03-8E93-79A5DDEF7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5250"/>
            <a:ext cx="2663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AF66D5-B2CC-40BE-89D3-4D8854D2E621}"/>
              </a:ext>
            </a:extLst>
          </p:cNvPr>
          <p:cNvCxnSpPr/>
          <p:nvPr userDrawn="1"/>
        </p:nvCxnSpPr>
        <p:spPr>
          <a:xfrm>
            <a:off x="1428750" y="6450013"/>
            <a:ext cx="6740525" cy="635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EDE428-4E8D-41AD-901F-E55F71AF6052}"/>
              </a:ext>
            </a:extLst>
          </p:cNvPr>
          <p:cNvCxnSpPr/>
          <p:nvPr userDrawn="1"/>
        </p:nvCxnSpPr>
        <p:spPr>
          <a:xfrm>
            <a:off x="2286000" y="6477000"/>
            <a:ext cx="5883275" cy="0"/>
          </a:xfrm>
          <a:prstGeom prst="line">
            <a:avLst/>
          </a:prstGeom>
          <a:ln w="9525">
            <a:solidFill>
              <a:srgbClr val="FFC000">
                <a:alpha val="56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5688919B-39B0-49D9-A044-1DDD326BC9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1219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219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7426-DF82-423B-9028-CE085D23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AF62C6-B65D-44C7-BC56-73678C06EA3E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3A2C-5EEF-4030-9DC3-358B3EAC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B2EC5-47B7-4B29-912E-39DBBE9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8EA0AD-2DE7-4124-A016-DC1CA69440A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09611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388FE-C07A-479F-A299-02DB9D7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EB6269-1C94-4021-82D3-5420B984474E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2D95F-E4EC-43F8-8200-CFA79E7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E247-5A1E-48AA-AC16-230A66A4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FA4BF3-98FE-442E-BEE7-40B22FF392DC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681157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22842-44EE-499F-9F5F-021BA72B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B2BF8A-3124-4BF1-A4BC-E299D0BD6487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171C4-8EFD-4647-8681-749CB504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38B-49CC-4EE6-B11B-D083BF58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7A3E1E-4706-41B4-99A2-0E8BA9381037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0603119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98DE-5C81-4A06-A273-E6CEA653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8DB1A4-57E3-4E4B-B9BB-26AB113C0B79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4F277-A746-4AC0-931D-B2A19054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3722-3E65-4435-9A33-B0390AED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40B367-1C01-437A-8088-FE5E58E9151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1420688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72C10-9D01-4DB5-B3A0-E972A0F6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30DB0B-5E0C-40EF-BA11-8A59D9A69DEE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55D6B-14B1-4692-A27B-D6628E74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715E9-EC51-425C-947C-E72A3D7D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378DB5-AAA3-419E-A2C5-1FD06FD3B1E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673247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DF676-81C8-4475-815E-EDA47426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63C51A-5038-49EF-8027-92E7C89D43B9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3D507-168A-4903-9D93-AF90C3B5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DC2FE-1EBC-42B0-B002-9A0805E8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F476A9-EA3B-4339-A15E-0B5B2C23E147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9806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1FBD-A60B-4D82-A57F-3AB28E80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6DE47-D3E0-43BE-BCF1-A5DF2D75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24407-CC4D-4CB7-B825-251A774D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8F4A-BA11-4EED-8445-BF7503678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0090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DD596-B699-42D0-80C1-620A73F9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F10E5-B1D0-4438-862A-01F4DFA3F773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383F-5E3D-456E-BA22-EED27C4F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F2F77-2FF8-4FC0-88B7-B3D2A21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3BDF11-A4EB-4B32-B163-CA810DB2A41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134165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B5DAC-8A9A-42E7-96CC-304AE1AA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F5D619-A898-447E-8B28-E4BE6917A121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9DE44-1DE9-4551-A0BB-DD62E48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9521F-78C7-4BF8-A325-D0AC4A18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58DADB-B509-48DC-8A38-2A93C59E33DC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466418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330E5-CA56-4ED7-9DF3-6E8A1CF3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429E86-1BD5-4435-8109-4179E5D43C34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D8B2-DAC0-4156-B692-BC15310D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11E60-B58C-44A4-B52E-8B821398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95F46-7C76-43A8-A814-C6CD87A5D5B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5304449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5D0E-3865-4DC0-8823-1437AC8B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DD002B-BFFF-43DD-B196-6F9A8F3DF113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F587-C15C-48FC-A3B8-239736E6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B545-ED95-4E5B-94C6-4C53B5D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F3405-9D3C-41A7-B096-92CC8CA2BB7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345461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436A-C9EE-4E8F-B0F0-F08F9535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8FE4D8-F0E0-4494-9480-C18BA2F62A9E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826D-B394-4AA7-AD5D-721972ED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E01E5-9F00-4ADC-B2F9-3F663EFC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8A79D0-3B6D-4946-BF86-479F70AB5E04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929382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5C38386-7B01-4A6E-8446-5FE09D1A7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5250"/>
            <a:ext cx="2663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FC22EE-09F0-4AA0-A512-ADC970865FC0}"/>
              </a:ext>
            </a:extLst>
          </p:cNvPr>
          <p:cNvCxnSpPr/>
          <p:nvPr userDrawn="1"/>
        </p:nvCxnSpPr>
        <p:spPr>
          <a:xfrm>
            <a:off x="1428750" y="6450013"/>
            <a:ext cx="6740525" cy="635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0A55F6-79F7-48BC-B852-334A2614762E}"/>
              </a:ext>
            </a:extLst>
          </p:cNvPr>
          <p:cNvCxnSpPr/>
          <p:nvPr userDrawn="1"/>
        </p:nvCxnSpPr>
        <p:spPr>
          <a:xfrm>
            <a:off x="2286000" y="6477000"/>
            <a:ext cx="5883275" cy="0"/>
          </a:xfrm>
          <a:prstGeom prst="line">
            <a:avLst/>
          </a:prstGeom>
          <a:ln w="9525">
            <a:solidFill>
              <a:srgbClr val="FFC000">
                <a:alpha val="56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5A79382C-5A07-4E7A-88F0-C67AE04319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1219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530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F326-318C-4065-AB58-C04126F6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DF6B3D-4CED-4553-AD99-A4334FB28FC4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915B2-C382-4202-8D4A-C7660F30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7EBA-371A-41BA-A07D-AB0784FF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C6213-E6E8-4C85-8874-29DE40A46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118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E92E-2711-4F78-A918-8F15D583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450F80-EA6A-4261-B241-E5D9C7484F85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BF44-4816-4199-B5B9-68F29E09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A0CC-1128-4913-BF6F-197136B5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DCAE03-74D1-4577-BBB2-A705BA60C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11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AB08-7F53-40A8-82BA-EBC5CCA2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EF7D2E-480A-43FD-9930-D40F8AB6B6F0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54DDB-18F9-4150-953C-71030189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7474-3ECB-4669-9985-8FFDC1A3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BF91D1-F170-4995-8D78-1964983AA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884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ABC8C-CAD8-42AC-A4CA-EF250A1D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56C862-8E91-4D40-8133-7875ABF0B107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8F9AC-5E10-4B34-95F5-AC8F7861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A8F07-6D7A-4781-93AB-6B61D2F7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7DEE44-9441-40EB-88E9-77CAD8C83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7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FAEC5-0247-4599-B696-57270D18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5E5894-26AE-46B1-ACCF-B76CCE10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29C07E-7BCA-42FA-B85A-37DC5A08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D99B-4DF1-4DB1-9115-FF6CEF517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138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94729-8C69-44C9-9B84-F35B449F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3F5DC4-383F-4923-BDDF-4E4FB4997ADA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9533C-0EEB-4A94-AC1A-3191C7AB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56456-15DB-4447-9894-037DC233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3CA41A-BDFC-46DA-B358-2D2963627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35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CE0B3-DF75-4E19-B0D5-5460ABA6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F38E3E-DE77-46C6-9518-A860DF05B024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A7556-685E-46BA-926F-21589AD3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52CF4-9DCC-4208-8B01-CDB7F1AF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6F6E50-4BA5-41E8-9694-0C988FE38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0521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0BD2C-F609-4B8E-89D3-27AAFD3A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ACC1C4-069A-48F0-94C3-6B5523CD88E0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9C5CA-1BFC-4697-8F36-D7306B8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A252-840D-4332-827D-6F80CF64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7A5CB0-E3F3-4871-94E6-D1E3EBA51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168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0700E-4C11-421A-993C-87330D69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66B139-515D-495E-A6AC-4B5DACEF02CA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CD0DD-66EB-4B6E-9FC9-15732DA8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C3F85-B603-4544-BC2A-FBBC074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E2BCD8-6CCF-4483-8EBF-44C7F4407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560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610CB-F1CF-40AD-A6A6-85E92491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8EA11-CE70-4CAA-9D3A-72A2802FE0DB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411A5-32C8-4448-B141-AABC7E24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64FD1-B868-4CC4-B608-AA20F1B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2568D-AC18-4422-9410-0BEC22987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180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439CA-239E-4918-8CE3-EA9C3507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82DAE2-5D95-4F18-8FA5-6FAF6D02EA30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01EFE-7456-40E0-80F5-0642A70E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5F2A-A383-4051-A399-10FE31CD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307F58-D291-40A1-8CEE-79036E777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9308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BD0FB-4879-4DA0-9ED1-83CAFC76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11BE29-9D4D-4AF2-ABBF-2ECDEC1FB7AB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A433-AB9C-452D-9290-854F614B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943D-C204-4FC4-985E-159BE0CF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079411-98AD-4E2E-9309-4CAC498D4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013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EF3E2F7-AC84-4449-ABC9-F451F14A5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5250"/>
            <a:ext cx="2663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1F4E4F-3257-4462-ABAF-3053845A7DE2}"/>
              </a:ext>
            </a:extLst>
          </p:cNvPr>
          <p:cNvCxnSpPr/>
          <p:nvPr userDrawn="1"/>
        </p:nvCxnSpPr>
        <p:spPr>
          <a:xfrm>
            <a:off x="1428750" y="6450013"/>
            <a:ext cx="6740525" cy="635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C4D31F-A5BF-418B-8252-8E8F2FF02501}"/>
              </a:ext>
            </a:extLst>
          </p:cNvPr>
          <p:cNvCxnSpPr/>
          <p:nvPr userDrawn="1"/>
        </p:nvCxnSpPr>
        <p:spPr>
          <a:xfrm>
            <a:off x="2286000" y="6477000"/>
            <a:ext cx="5883275" cy="0"/>
          </a:xfrm>
          <a:prstGeom prst="line">
            <a:avLst/>
          </a:prstGeom>
          <a:ln w="9525">
            <a:solidFill>
              <a:srgbClr val="FFC000">
                <a:alpha val="56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DAEE2E9C-2A87-4A0A-827A-E2475D47F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1219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1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7A5185-D45C-4476-AECA-7520E977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81A704-E582-4599-8312-CAFDA874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646D7-4E18-4BDB-ACF2-DC88F173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ED51-06FB-4A46-9916-EB2DF008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8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E89F69-CF42-4B73-BB26-DBD7DB9E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8CAD80-156F-4C01-8D8D-D9710CF9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42B423-7788-487B-BA54-7E9F7D5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4CA6-7037-47BF-879B-947B567E2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79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FFEFAB-E701-4A1B-8061-D75B4F92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B75EE1-0179-42D9-B749-4658473A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1DCE6C-EB0D-4769-A8E6-6E9A9E0A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C731-B936-4342-9646-9F905E215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5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72E045-69E8-4AB0-8129-D0B57BF4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FC40C-F594-45CA-8D78-0B252B44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2B1C4D-36F2-4870-B0DD-CE0B6FC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6FFA-0C01-4280-A4F8-B9E6E0D36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232039CA-8542-4EDC-9257-A1C3AC69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EE1DBF3-C12D-4583-B89C-AD2E17141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B4C6-6B57-43CB-8D64-D96A5B3D0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38E68653-D966-4C17-B653-D51A7BE5BA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C725E0-F6F9-46F5-882B-EBEDBD6A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9C90C-ED87-4FF8-AC04-D88A45C4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A78B4-B15D-4D6B-B095-9989AE3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2365-2508-4668-8E3A-8069FF286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1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9328-24D7-4CB6-9539-DCE6BAC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362D-457E-46C9-8CF0-1BADFA38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FB379-F5B1-4EAD-85E8-BA940B6C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E85C-8A58-4A95-9335-56DDDE62B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14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4006-7803-4EA5-B9A9-FD373A43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F93F-C2BF-4FFB-8B4C-4A75E17C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12DC-11C9-4A28-8D12-FEA2EFB7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1A6F-2CA1-41EA-A904-0B52E1F7E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1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2723-49E8-4567-ADCC-BE042698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CDBB2-1402-4F1B-B7FA-D6A94788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3440-D4C5-46E6-AD10-4C54D962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573C-47CA-4E5E-8B68-33241F47E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32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D2B1-5BCF-4F8B-BD9A-D20B8383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7487-448D-4FE7-904C-F2BBDD38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E8D5-8536-4ED6-B7D4-A2C1565F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8313-9600-4C8D-9109-33440FA8B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3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E36D65-3063-4900-AE38-B5F8C734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541308-ACC2-47CC-B4C9-63A1DE2F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BF4CD-7FC7-4D1A-8F91-CE24ADCB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E1E0-1632-4A5D-9C62-9984F874C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01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ED3389-B425-463E-B98C-DCF86A1F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5E33FB-014B-4D1A-8C46-6E8B6BA9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C64D0C-D4AD-446E-9F09-A5AE4EA5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EB2-8BA6-412F-91FC-4F627C8DB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04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658745-EB7C-45A1-A2A1-D2F55B3F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977650-BEC2-4347-9638-AA98AF78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C769DD-4466-42C9-A4E8-FBA660C2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D14D-59E9-493B-9409-1629C5727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160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1FCFA-26D0-4218-A638-033CC844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F1223-95D1-4674-A113-E9775440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4EF45-18BA-4421-A82E-70A07F4B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4834-0C3D-4820-BD5B-EE923BA22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7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FDF1-4765-4277-A50C-17E9F6DC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93B6-B7F3-4FB4-A75F-60D073B5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A43A-1E77-44D9-B9E8-3E95DAD1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0DE3-5DF6-4954-A918-6D3974830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2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06016EC0-3D78-480B-BC0F-999ADF8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176E2C7-BAE7-435B-AF82-E53F81F2F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1826-250A-4A46-AFBD-CC577E9DB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5AE506DF-65D7-468D-BE24-5DBE187DF7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5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47B3-C4D8-4867-A267-6EBB2095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41E8-E0B5-427C-9123-A86DCC5C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B54B-0334-496D-BF1A-496EB3E9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7A1A-A664-4F97-850A-FAC8D6FF1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036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2C15F-CAA3-4FCD-B249-1D0D5D6E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4E074E-E99B-47AA-A2B4-7EC9194F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5BBD38-79F6-4021-BAB2-3D4AD3AC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0AFE-EC27-48F4-BABE-C512C057F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08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974426-E4E9-46D5-8E06-A0E91696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A95111-2782-4298-AA20-50D87B17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06667A-7526-446F-A06F-BC9AA1F6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1275-4BA8-4F5F-9AC6-3A95E3A91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440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6AAF2A-9135-4520-969E-B6A6B568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1E8EA9-C554-4B4C-AF78-9E34596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58E0B-4E02-43CC-BBB2-386D5EB1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A01B-32A0-4419-91FA-30A6A81A0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77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067BD4-186F-4450-B1DE-BD1DE6C6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E636A1-A4C8-423E-9131-B9A67B2D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CDED44-F533-4746-AE7B-881C48BA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6DBFC-C4AE-41D9-A32F-0AF6F3B1F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1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C2A925-9D44-4F19-A487-072DDEC6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9D88B-4CF9-4850-8751-05DA2931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DE7A25-BABB-4F2B-907E-316747B8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217EA-90C1-4E0A-BB03-0B9E4757F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213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F9E5FD-EA2A-47DB-8E03-52BE10EF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905A18-1BBE-4D9B-906D-3B3DD930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12671A-00B5-4A2C-8490-D7BDCF15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9A27-C5C4-4A4E-AB40-8F463DB0A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87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6DA1-F200-411A-831D-49BEB4AA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607BB-3021-427C-AD4A-9D66CA29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5AAA-AFBA-4A11-955F-DF2C23C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7438-C5CB-404F-A66C-ED431E684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67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AAB38-691D-4DCC-9D87-4AFF2AF6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AE63-60A1-420C-90BA-5E10FC75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5D88E-3724-4789-A8E9-090A0F70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DE79-A3B1-456D-971B-766D457D2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38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C549A3-4175-4FCC-A31D-42D3A375AB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8DE3-F2E8-43D4-AD18-DC5FB4576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5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1430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16">
            <a:extLst>
              <a:ext uri="{FF2B5EF4-FFF2-40B4-BE49-F238E27FC236}">
                <a16:creationId xmlns:a16="http://schemas.microsoft.com/office/drawing/2014/main" id="{BF8F75ED-E58F-4413-A38C-357B1FBA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6D61C6-A31C-4005-AF87-D5D9679C5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74BF-5EF4-4C68-B260-77A6E945B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84C870C7-444D-4AC6-810B-77E5745A3E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5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D6E0E6-4F46-49DC-A13B-A5612BAB86B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C03F-0141-45C7-8D17-D93A93E61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03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90F3D8-358D-4FDA-A44D-33CD5C5942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CE50-C84C-4569-B182-578BDD8B3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651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C77CB-0B4E-4B88-8ED5-78EB049819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0B09-5B79-448D-AA5D-9D9607C71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7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AEF7EF-DE56-41E8-A3F3-8B1A81AFBF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BFA0-A331-4B79-A96C-0E1462DEE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82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7C34A9-82E2-4146-92FE-F2E57E61C4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5792-0A68-4052-841C-E3B2A5474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11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6756324-5610-4045-84E0-5F4D436961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97B0B-BFF2-46E3-94B6-27234D5C8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704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76A2A-2B7F-4E83-A494-7363269226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10C5-0837-45F5-BF33-D9CBAB341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535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41CDA-4FA1-479A-B21B-EC10978790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599E-C8D7-4FBE-ACFF-43368A052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17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FAFACC-82CD-41B4-843A-BFB0F9E371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1387-1557-424D-8CAD-3126497AC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17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B43C83-97D3-4319-A66F-1428E16B55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AA93-C6D6-4420-8FBE-32F8E5464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16">
            <a:extLst>
              <a:ext uri="{FF2B5EF4-FFF2-40B4-BE49-F238E27FC236}">
                <a16:creationId xmlns:a16="http://schemas.microsoft.com/office/drawing/2014/main" id="{228EFCC5-5AA0-449A-AF93-5227576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6303BFCD-ACFC-42D0-A124-8A0832102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A3F4-F0B1-4F14-B6E3-EE8FEB1A9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719DE676-4557-48B7-87BD-7377FB57E7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9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32EF9-F341-4F02-BA1B-87AAAE52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E31D-25D7-4DA7-9C7C-1C01686A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7CAC-3710-421D-9A0A-7B6B9908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ED01-7991-46BC-A598-F84664AC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46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191F-56B3-44C2-B2AC-221388C8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AD33-F2AF-4106-BD62-96CDEE72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6771-3C2F-48F1-9E9E-432A4303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9A42-5A84-498B-84BF-4A9469B5B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47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363A0-5380-4D2D-89D4-44C44B8C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AF87-3EA9-4DE8-B400-CE66F4A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F383-897F-418C-AEC9-FB753747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10CC-6660-4172-928B-ADA19BE5D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866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72E04-4717-4822-BBA2-AC37368A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A99D68-1F9F-4D7A-B729-5474CBD7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469C32-1C88-4B96-BDBA-9AF309F2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1AB1-351F-40A2-B431-71B39588E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43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30457D-3EDA-4AC5-9E32-A0FCE1C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3298A5-7E1E-4D4D-8C72-B2B780AE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5102E5-7FB9-4C67-A797-3C3F9779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1660-D535-429C-B7F5-0EE2272A3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43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7100B7-E7CB-4B18-BEBC-7295FEA1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424CD0-198C-44B0-93BD-E87580F7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AEF0AD-56EB-4BD6-A25D-F457EFB6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CE4C-6A35-40FF-94EE-583767A43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43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61D1AB-EB9D-4A0E-AEE1-7B029496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1238B9-B2A7-48BA-A9AE-0919BA17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E0C4D4-A0B8-4238-B5BA-1B846528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61BD-5483-4B96-8C0D-600D2E282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174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019C17-CED3-4E9B-942F-5E58A2A9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1EC32-A921-442B-98D8-7A875F11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3CA1B0-977C-4DFC-8089-5C35B73C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B87F-0EB2-472F-9EC3-751980D62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012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6E6839-6DA4-4997-95ED-34839DF5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0E95F8-ADFC-4CCD-9EE5-16A550C0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BB5CB-27CD-4C5C-BBC6-B3B3A0EF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543E-E663-4F27-B875-0E8F26696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3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DC9B1-A454-4170-8D28-19514BD2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6ED6-BA83-4CB5-BDBA-4C9D91C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BE36-CDFD-405B-BE28-2F55CA33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E104-3890-46B8-9035-16FF87260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1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16">
            <a:extLst>
              <a:ext uri="{FF2B5EF4-FFF2-40B4-BE49-F238E27FC236}">
                <a16:creationId xmlns:a16="http://schemas.microsoft.com/office/drawing/2014/main" id="{D33F9C99-3B1A-4E76-8645-A43B9B46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5B51D34-16FC-46ED-853D-BDD9EC38D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99C4-5007-41EA-9998-77E50557C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F416D3CF-85AC-4A5D-A374-F0F0C555F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3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74C3-7CBC-443B-8D89-26DA512A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8021-63F5-4797-9796-46250093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4CF0-1446-4D64-BD60-4655439A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D9F1-70F9-48C5-B45B-CCB69B933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97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FEA1-29DE-40EB-9F7E-106361FC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41E-57AF-4863-8CE7-2692466F8C69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5A84-0905-46C3-8349-3AEB7476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CE61-C082-448C-9316-4D719B4D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2CC6-48C6-49FD-B500-F06A60C96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03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43F35-4DC3-4302-8603-9F924E85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1CDD-FBF1-4399-8711-C92DC391926A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066C-737F-470F-9A92-3E263B87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4FAB-71D3-40C9-8C79-2167D5F0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3D1E-6A84-4405-8F7B-B95B6CA6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38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C56D-57DB-4D93-A6E8-04F2E57D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B6A5-BED1-4A77-9A00-3014B52C5978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0991-D1FF-46EB-9F1E-BDE8C72E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0BF52-AF21-4B82-9EEA-A9E1BC8A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1876-037A-447D-B9A9-D69440D4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58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181C0-1F25-4699-BEE8-758FDA8E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D618-77E5-4C89-A7C0-46A4B0176073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02995C-F23D-424D-BB30-60F8A006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099137-3B5A-4A1A-A744-442772F0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D140-A359-45E5-AFCE-DB2442B62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75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31DC08-EDDE-412D-A3F0-435E102F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084B-6B39-4915-8096-607C01085C35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5E49E8-3C57-4BD5-A0AF-9C41FEE5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4BF36A-829E-486A-8551-8AC4AA23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1619-9143-4CF1-89C5-AC1EE5E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06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737707-9B56-4089-9F86-2474F4A1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0AF7-3E40-483D-A8D1-D54DA99C232D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FD17C4-5C29-4705-AF93-65E5386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E3BF24-D7C2-4E95-AF44-78EF4F12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A415-D7E4-4FAA-A58F-305AFF2C3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08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DC70B3-2173-4045-AEC8-9490E89D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D183-6E81-4A03-A045-E9BA7F3B90AD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E2891F-EE22-4838-A275-EE419121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9263-CBB6-4D69-914C-02D8D2B3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32FD-6D6C-49E8-966A-422B96763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13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A04161-5EAD-410A-8CF1-879917AE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6AB7-019D-42B4-BA72-AE3D08FF3AB2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8788AA-452B-47C6-9F2C-FFD9AFF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437889-C7A8-4D24-9363-4DF06E81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AF52-A7D8-43C8-9D4D-8F4EA6591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40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C935B3-D9B7-465E-BDF7-C62E428C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CE6-5C99-4564-84DF-73EB722F1267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6C9237-5F46-4D8B-8FB3-F90607FE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2254F8-6824-470E-960F-998A246F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B8DF-EBA5-4888-BBA2-31E226444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6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>
            <a:extLst>
              <a:ext uri="{FF2B5EF4-FFF2-40B4-BE49-F238E27FC236}">
                <a16:creationId xmlns:a16="http://schemas.microsoft.com/office/drawing/2014/main" id="{0B460B1A-7112-4DC3-BD21-6F4EAC1E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BD2495E2-2C1C-472B-B96C-00865352F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1511-6E04-4CC0-8EC9-4D54A9E9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CBED384D-75A1-4046-BCF6-B80564A862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86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9BAF8-F769-4690-9536-614724C7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1107-E11E-4DCE-8CB9-EAE348056BF4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8F960-3D70-470E-B940-86E116B1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7B92-4760-40B1-8D01-199D2813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C6A3-135F-4763-8F4F-9C4229156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029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E0C1-55AD-4A62-B116-013DF85E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4229-8969-4F61-9DD2-4680094182FC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DC216-5DB2-4A4D-B5B1-DBC34790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C739-ED90-466B-A29F-5EEE9A01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BC06-2276-4798-A25F-CF1C54A4F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519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EA10-AF19-4052-80AE-A92091CF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05AEF6-3E9D-4C88-8059-3236CB97A03E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0E470-FFB4-4DA4-87A0-8D1BBC53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1F31-426F-493C-9326-DB67C7A1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F21C5C-2F04-4EF2-AA70-C5BEEDAAA9A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6170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FDD54-58FA-4F76-89F9-68F60EA1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E67681-FA69-4648-9A35-0A97E32B94FF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4BB39-65F6-4F5F-BE6D-9748634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386A-FDB8-4E93-ABBD-C170BA2E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B43129-98DB-4EC2-B1BC-1FE73388CA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9772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1BBC-971D-4F2E-8250-44E5AA5E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5F88EE-1EDC-4111-8442-01FF6896021A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3FDFD-817D-4179-B78A-41FEB212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E113-035C-4289-B229-013331DE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5AB8E8-83D7-4E78-8B57-0706DFD1D48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435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03CEC-6B0C-4F05-BC79-DA4927C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7758B5-DBDD-447D-A396-FC06A9B3A7F8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C851-7E69-4495-BBED-31F55171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E819-11B8-473E-82F2-1B4FA0E7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D69C5E-A6D7-4EA4-92D4-610B1BFBB1C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346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208D5-3B62-43AD-B766-C5E7B0D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A5206A-8FE9-4A72-A2B7-B340E62C195F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6B88C-4854-41BA-8C2A-75BAAB4E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017AB-47FE-4272-A79D-45D363E5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BDA5E3-FEFF-4A42-8A09-4AA9DB015F8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2924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A18BF-42CB-420C-868E-B0D11614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2A8FAB-E56F-4086-856C-1CF36BFE444E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D63F9-32DB-4F21-B938-81B56CC8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FC1AD-A06F-4841-8107-256D9F70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EABDE6-84B8-42B4-8719-D7E1B849BA9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3843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96FE9-021B-428A-92C1-A0F312DC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71B39D-0FA9-4DB3-AFC2-9D97533B446D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4E810-E85E-42BB-BD3D-EE813F97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99E32-E7DC-4E05-977F-30D26936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7FC83-43CB-4270-B70B-7F12C2FC658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9666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740A-09AB-4E59-A1C0-797DA412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6E48DF-B306-446E-9DB9-B2AF3B3684E4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77DEB-68F6-4FC6-A91C-A3B83C9C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0206-39C6-4AB4-BE9B-C3C6CCF9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4ABC4D-E448-45CC-91C3-745FD035D6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915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6">
            <a:extLst>
              <a:ext uri="{FF2B5EF4-FFF2-40B4-BE49-F238E27FC236}">
                <a16:creationId xmlns:a16="http://schemas.microsoft.com/office/drawing/2014/main" id="{E0EC4BC6-18DB-41C4-85C6-88228D6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BEF1598-56CF-466E-A093-A26A7D6EA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013EE-2CD7-48D4-A1AB-4E1F2B5DD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11E172EB-86F7-4A1A-8AB6-9B1FFFB815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58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0086B-E9CF-40D6-8ED4-C5316EA0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57FF74-ABAD-4979-8442-BFF08AB96889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10C5-FC76-4888-AC14-31E61345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C882-4CA2-40A1-A6E7-225363C1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E030F6-2B3E-4D42-BADC-369108EA824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40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F79F-FE0F-4D3C-8190-ADE2AF78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2306D9-3A3D-4E08-BFF9-02AD50E2A864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B7D7-2948-413E-8FCF-F231F97C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EAFA9-9780-41D1-8DC9-B11A125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DD07E2-1202-491F-AB89-D72AC3F396F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55212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2C42-1707-42F2-8E9D-EEBA0D9E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2A6D52-84DE-4D84-88D3-59CF961279A8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8033A-E431-4555-8B1B-6FF93B4D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0B70-C555-4CFA-9A23-2068CA51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83A06A-8E05-4538-B6BA-ED66EF5F3F6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1023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-2.jpg">
            <a:extLst>
              <a:ext uri="{FF2B5EF4-FFF2-40B4-BE49-F238E27FC236}">
                <a16:creationId xmlns:a16="http://schemas.microsoft.com/office/drawing/2014/main" id="{A52A976E-3228-4752-867C-54B43DE50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0225BC-C43C-486C-8040-25FE07A6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CBA0-BD54-4DE7-B0B5-D51EB1AA4437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699F7-843A-47F5-B23C-7C56B3FB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E3F1E-F223-4030-B993-72E04721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1A7A-D71E-4385-9260-65AE83A50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03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AD6D-0A1A-4007-AED7-845D0D35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1336-D12D-4A79-8B49-A1AEF0A7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C21E6-8C6E-4079-A2F1-E1918714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C901-9DBA-46D6-AB49-2BACBAD69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36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4636EE-C663-40FC-9BF4-268F119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43622-88CF-4546-9166-D873D155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AC6193-775A-44E9-B571-C5CCEEC0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7707-216A-4CCC-A1FE-05D6AF496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69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A88F79-CBCE-4E58-BB6F-A7FD6189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8B1195-A3CB-474C-8D4E-6D50AF22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53D061-FAB2-4181-B757-F269E094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079C-3ACB-44F2-B3B8-FF015AD9A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034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F4F231-9BE6-4C53-9DC6-4D0D1E9B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886F3B-BF41-466B-B8C3-3DBE3DE2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621D3-F8BA-4BB5-8C38-5217E95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3D26-E8F8-49C7-B2A4-90B98A5BC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201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9814C6-0FF8-4292-AB3D-EAB20F41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CF577B-ADFD-4DBE-8F38-C8D253C0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ACDD5A-7A82-499B-9B42-46C51512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D01C-A47E-434C-A8BF-97C9F9C18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99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6CAA-880B-4DF6-93BE-4FC37AA8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498A5-B3CA-43E8-9595-67B62589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4CB7-239E-4137-BC3E-7C26DF5D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B11E-3281-457B-8030-B3B6ABE34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6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6">
            <a:extLst>
              <a:ext uri="{FF2B5EF4-FFF2-40B4-BE49-F238E27FC236}">
                <a16:creationId xmlns:a16="http://schemas.microsoft.com/office/drawing/2014/main" id="{977FD1F3-7E2E-43DD-BA22-1C9C9460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5343760-0243-47CC-8202-9F8472C30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C360-E4F4-4AA4-B98D-8FCB6A00F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99C3F971-1A81-4793-B7B0-2726283BEE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6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590C-B9AD-4CFC-BD77-35EED5AD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836C-2488-4569-98A1-463ADDB6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D1C1B-F784-4FA8-B771-5334A55F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F72C-238D-4A68-9285-88E39F1FE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03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578D45-F774-4552-B53E-58A9BCF4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DDBCFF-FB3F-4898-9735-037267FE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35CB70-8CE3-4DAD-A506-75CCDBB6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776C-4310-4809-9061-F293D0DB2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62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228" y="6299779"/>
            <a:ext cx="1518055" cy="6233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" y="6290901"/>
            <a:ext cx="9144000" cy="103268"/>
            <a:chOff x="-1" y="6284162"/>
            <a:chExt cx="9144000" cy="103268"/>
          </a:xfrm>
        </p:grpSpPr>
        <p:sp>
          <p:nvSpPr>
            <p:cNvPr id="15" name="Rectangle 14"/>
            <p:cNvSpPr/>
            <p:nvPr/>
          </p:nvSpPr>
          <p:spPr>
            <a:xfrm flipH="1">
              <a:off x="-1" y="6284162"/>
              <a:ext cx="9144000" cy="1032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6069873" y="6284162"/>
              <a:ext cx="3074125" cy="103268"/>
            </a:xfrm>
            <a:prstGeom prst="rect">
              <a:avLst/>
            </a:prstGeom>
            <a:solidFill>
              <a:srgbClr val="F5B9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2872508" y="6284162"/>
              <a:ext cx="3197365" cy="103268"/>
            </a:xfrm>
            <a:prstGeom prst="rect">
              <a:avLst/>
            </a:prstGeom>
            <a:solidFill>
              <a:srgbClr val="1F4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2100" dirty="0">
                <a:solidFill>
                  <a:prstClr val="white"/>
                </a:solidFill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8A2054-2EAA-47DA-A362-304350D6E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5250"/>
            <a:ext cx="2663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709CD9-D9D3-4B45-87AA-FBC471730C5B}"/>
              </a:ext>
            </a:extLst>
          </p:cNvPr>
          <p:cNvCxnSpPr/>
          <p:nvPr userDrawn="1"/>
        </p:nvCxnSpPr>
        <p:spPr>
          <a:xfrm>
            <a:off x="1428750" y="6450013"/>
            <a:ext cx="6740525" cy="635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BECA1B-A73E-46DE-B297-CB48DF424508}"/>
              </a:ext>
            </a:extLst>
          </p:cNvPr>
          <p:cNvCxnSpPr/>
          <p:nvPr userDrawn="1"/>
        </p:nvCxnSpPr>
        <p:spPr>
          <a:xfrm>
            <a:off x="2286000" y="6477000"/>
            <a:ext cx="5883275" cy="0"/>
          </a:xfrm>
          <a:prstGeom prst="line">
            <a:avLst/>
          </a:prstGeom>
          <a:ln w="9525">
            <a:solidFill>
              <a:srgbClr val="FFC000">
                <a:alpha val="56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51B6702F-6D07-4925-8F69-BAF2F84D2F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1219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59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2FF2-BA0D-49FC-A646-95E87F85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F649-ADD5-4785-AD8E-15B3B897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4F90E-8B58-49EB-9786-21B5FA6F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D208FEA-48D0-4CBA-B0B2-A004E8EAF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326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1F6DF3-E942-43EF-BB4D-F5995093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E110D-4B60-490B-9845-8C7A47C7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DFBCED-392C-43B9-B416-0C338E18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E7AC90F-BF27-4B20-A214-13E305196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368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7B37-A2D3-4149-89B0-C5E89211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AECE-F85D-42CC-8321-10872B4B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E0633-ED87-4073-AF0C-1AF755B8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D1B227A5-8EA3-4780-BB2F-30364FBBC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17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1348E3-B19D-4F12-B78D-C84F06C4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ACC953-17E4-46F0-AFA4-7D9369E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F52C22-6EBD-4E39-A08A-6FFE838D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CBA7E73-0251-4ADF-BCE9-45745D8F0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7355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D5CFD6-B9E6-4AC1-AF28-30EAAC09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46061-BAFA-4AC2-A701-EFC4C70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D7E77C-DA69-4CE0-B953-7D6EEA61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9351A90-6FAA-4D66-8A4A-7AA65B58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180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E943-5564-4E75-AEF4-5C867AC7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DB2B-3A13-41DE-8BF9-CF9099AC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C856C-689B-420F-9D39-420986C8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F92836-64E0-4E64-8CAB-95B56CABB5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332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con_logo_BoI_2.jpg">
            <a:extLst>
              <a:ext uri="{FF2B5EF4-FFF2-40B4-BE49-F238E27FC236}">
                <a16:creationId xmlns:a16="http://schemas.microsoft.com/office/drawing/2014/main" id="{43EFB5AC-CB25-4DCE-9683-C209BFB7D3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8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F0E98-71AB-45E5-A37C-EE5A72C0020B}"/>
              </a:ext>
            </a:extLst>
          </p:cNvPr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78BEAC97-2599-4CDE-A286-D02E88976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FA58BBE8-EA3D-46DD-9390-FD718B3BC2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6">
            <a:extLst>
              <a:ext uri="{FF2B5EF4-FFF2-40B4-BE49-F238E27FC236}">
                <a16:creationId xmlns:a16="http://schemas.microsoft.com/office/drawing/2014/main" id="{34FDAE6D-DB87-4363-91B8-00245AF5E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B3E0E5C6-1F3B-4B1F-BE9C-F5818F6F4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172200"/>
            <a:ext cx="609600" cy="520700"/>
          </a:xfrm>
          <a:prstGeom prst="rightArrow">
            <a:avLst/>
          </a:prstGeom>
          <a:solidFill>
            <a:schemeClr val="accent4"/>
          </a:solidFill>
          <a:ln w="34925" cap="flat" algn="ctr">
            <a:solidFill>
              <a:schemeClr val="lt1"/>
            </a:solidFill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298D3D-9FA7-42BB-82CA-C54A66CBF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A0F18629-C515-4C2A-91A8-524094120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815932" y="3910806"/>
            <a:ext cx="3548062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48" r:id="rId1"/>
    <p:sldLayoutId id="2147502349" r:id="rId2"/>
    <p:sldLayoutId id="2147502350" r:id="rId3"/>
    <p:sldLayoutId id="2147502351" r:id="rId4"/>
    <p:sldLayoutId id="2147502352" r:id="rId5"/>
    <p:sldLayoutId id="2147502353" r:id="rId6"/>
    <p:sldLayoutId id="2147502354" r:id="rId7"/>
    <p:sldLayoutId id="2147502355" r:id="rId8"/>
    <p:sldLayoutId id="2147502356" r:id="rId9"/>
    <p:sldLayoutId id="2147502357" r:id="rId10"/>
    <p:sldLayoutId id="21475023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6C8F"/>
        </a:buClr>
        <a:buSzPct val="60000"/>
        <a:buFont typeface="Wingdings" panose="05000000000000000000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BFCE"/>
        </a:buClr>
        <a:buSzPct val="60000"/>
        <a:buFont typeface="Wingdings" panose="05000000000000000000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con_logo_BoI_1.jpg">
            <a:extLst>
              <a:ext uri="{FF2B5EF4-FFF2-40B4-BE49-F238E27FC236}">
                <a16:creationId xmlns:a16="http://schemas.microsoft.com/office/drawing/2014/main" id="{4BDEC93E-DD21-441D-A84D-14397F11E9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53D3C-65DF-4999-AA57-AEE2A8D426DA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E8DB4-ABA9-4930-994F-EE3EB84F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5867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269" name="Text Placeholder 2">
            <a:extLst>
              <a:ext uri="{FF2B5EF4-FFF2-40B4-BE49-F238E27FC236}">
                <a16:creationId xmlns:a16="http://schemas.microsoft.com/office/drawing/2014/main" id="{5A2354DD-DA9F-4BF4-884F-D1EC52852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A0978C-DCFB-4423-ABB4-B074D797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orbel" pitchFamily="34" charset="0"/>
                <a:ea typeface="宋体" pitchFamily="2" charset="-122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4018D9-45D4-47F0-915B-5E909256E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orbel" pitchFamily="34" charset="0"/>
                <a:ea typeface="宋体" pitchFamily="2" charset="-122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719090-F60C-422F-8AC3-9C88F39AC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  <a:ea typeface="SimSun" panose="02010600030101010101" pitchFamily="2" charset="-122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6EFD438-13EE-4F73-934A-4CE376F165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64" r:id="rId1"/>
    <p:sldLayoutId id="2147502465" r:id="rId2"/>
    <p:sldLayoutId id="2147502466" r:id="rId3"/>
    <p:sldLayoutId id="2147502467" r:id="rId4"/>
    <p:sldLayoutId id="2147502468" r:id="rId5"/>
    <p:sldLayoutId id="2147502469" r:id="rId6"/>
    <p:sldLayoutId id="2147502470" r:id="rId7"/>
    <p:sldLayoutId id="2147502471" r:id="rId8"/>
    <p:sldLayoutId id="2147502472" r:id="rId9"/>
    <p:sldLayoutId id="2147502473" r:id="rId10"/>
    <p:sldLayoutId id="2147502474" r:id="rId11"/>
    <p:sldLayoutId id="2147502475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FDB5698B-16CA-4FF7-A256-885604716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D004611A-3524-405C-9E6E-3B913774DE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2938-4E40-4D84-BDCC-840DEBD93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AAA2F-6885-4959-976B-6B42BC1EE2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A21E0-9A19-4EB2-8AA2-FAA83C5DF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E3C93-E7A9-4A31-B6FD-C2DB5F19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070C471-4601-4263-965E-3322CB9E1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76" r:id="rId1"/>
    <p:sldLayoutId id="2147502438" r:id="rId2"/>
    <p:sldLayoutId id="2147502439" r:id="rId3"/>
    <p:sldLayoutId id="2147502440" r:id="rId4"/>
    <p:sldLayoutId id="2147502441" r:id="rId5"/>
    <p:sldLayoutId id="2147502442" r:id="rId6"/>
    <p:sldLayoutId id="2147502443" r:id="rId7"/>
    <p:sldLayoutId id="2147502444" r:id="rId8"/>
    <p:sldLayoutId id="2147502445" r:id="rId9"/>
    <p:sldLayoutId id="2147502513" r:id="rId10"/>
    <p:sldLayoutId id="2147502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0ECF483A-663D-4E8D-B123-04860587A3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DBB9DA9-B9A7-42C5-A9A4-27AC2353C1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6379-73C0-441E-9BD7-E61E3C9AF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fld id="{7E5CC17D-6E66-4AD7-9CFD-93FD46448D3C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6849-060A-40AC-9F8C-3849A1C31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7C92B-7BF2-43D6-AD3B-2CA78560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75000"/>
              </a:lnSpc>
              <a:spcBef>
                <a:spcPct val="20000"/>
              </a:spcBef>
              <a:defRPr sz="1200" b="1">
                <a:solidFill>
                  <a:srgbClr val="898989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>
              <a:defRPr/>
            </a:pPr>
            <a:fld id="{A6C9F9FA-EC70-477D-AEFA-994C3C649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77" r:id="rId1"/>
    <p:sldLayoutId id="2147502478" r:id="rId2"/>
    <p:sldLayoutId id="2147502479" r:id="rId3"/>
    <p:sldLayoutId id="2147502480" r:id="rId4"/>
    <p:sldLayoutId id="2147502481" r:id="rId5"/>
    <p:sldLayoutId id="2147502482" r:id="rId6"/>
    <p:sldLayoutId id="2147502483" r:id="rId7"/>
    <p:sldLayoutId id="2147502484" r:id="rId8"/>
    <p:sldLayoutId id="2147502485" r:id="rId9"/>
    <p:sldLayoutId id="2147502486" r:id="rId10"/>
    <p:sldLayoutId id="2147502487" r:id="rId11"/>
    <p:sldLayoutId id="21475024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926A4EDF-7B54-4BDA-BEF6-DB30AA3C65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D0374FB8-569B-4B1A-B9D5-80012D166B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858AD-935A-44A9-8F36-0D924E83A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fld id="{BED30931-E9B0-46D1-A160-B7C22248AD6F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CE6C-BCE1-404C-BA5D-4BE868609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6B6D-9A5C-45F8-87BB-AE20A886E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75000"/>
              </a:lnSpc>
              <a:spcBef>
                <a:spcPct val="20000"/>
              </a:spcBef>
              <a:defRPr sz="1200" b="1">
                <a:solidFill>
                  <a:srgbClr val="898989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>
              <a:defRPr/>
            </a:pPr>
            <a:fld id="{129549EA-5D3D-4ED1-89D7-2282FE17784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89" r:id="rId1"/>
    <p:sldLayoutId id="2147502490" r:id="rId2"/>
    <p:sldLayoutId id="2147502491" r:id="rId3"/>
    <p:sldLayoutId id="2147502492" r:id="rId4"/>
    <p:sldLayoutId id="2147502493" r:id="rId5"/>
    <p:sldLayoutId id="2147502494" r:id="rId6"/>
    <p:sldLayoutId id="2147502495" r:id="rId7"/>
    <p:sldLayoutId id="2147502496" r:id="rId8"/>
    <p:sldLayoutId id="2147502497" r:id="rId9"/>
    <p:sldLayoutId id="2147502498" r:id="rId10"/>
    <p:sldLayoutId id="2147502499" r:id="rId11"/>
    <p:sldLayoutId id="21475025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80B05D0E-ACCF-4556-9CBD-D548D4FC8F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45601CC7-BC32-4FD6-84EC-927515367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480D-E44A-4EFE-834A-EA4DAC3E5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fld id="{98ADC37A-C980-4788-A30E-A8D546A13474}" type="datetime1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C136-6BEF-4128-83E2-AE93E9EC7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75000"/>
              </a:lnSpc>
              <a:spcBef>
                <a:spcPct val="20000"/>
              </a:spcBef>
              <a:defRPr sz="1200" b="1">
                <a:solidFill>
                  <a:prstClr val="black">
                    <a:tint val="75000"/>
                  </a:prst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BCAF-E1EE-4ADA-9DB9-17AD331FE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75000"/>
              </a:lnSpc>
              <a:spcBef>
                <a:spcPct val="20000"/>
              </a:spcBef>
              <a:defRPr sz="1200" b="1">
                <a:solidFill>
                  <a:srgbClr val="898989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>
              <a:defRPr/>
            </a:pPr>
            <a:fld id="{3BBC5A15-5CDC-4733-9D26-2445E7056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501" r:id="rId1"/>
    <p:sldLayoutId id="2147502502" r:id="rId2"/>
    <p:sldLayoutId id="2147502503" r:id="rId3"/>
    <p:sldLayoutId id="2147502504" r:id="rId4"/>
    <p:sldLayoutId id="2147502505" r:id="rId5"/>
    <p:sldLayoutId id="2147502506" r:id="rId6"/>
    <p:sldLayoutId id="2147502507" r:id="rId7"/>
    <p:sldLayoutId id="2147502508" r:id="rId8"/>
    <p:sldLayoutId id="2147502509" r:id="rId9"/>
    <p:sldLayoutId id="2147502510" r:id="rId10"/>
    <p:sldLayoutId id="2147502511" r:id="rId11"/>
    <p:sldLayoutId id="21475025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2E4DD6A-DFC9-4FC2-93C6-F56E505A71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280865D-63C2-4C06-AD36-61FAB1DD7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76C4-7BA2-4A3A-B83A-2DF5B80D6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43B98-5A48-4300-ADC0-96FC44B1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74078-F6D7-41E3-9798-6376367AE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F573EF-3495-422E-AEFC-3CD56FA7C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59" r:id="rId1"/>
    <p:sldLayoutId id="2147502360" r:id="rId2"/>
    <p:sldLayoutId id="2147502361" r:id="rId3"/>
    <p:sldLayoutId id="2147502362" r:id="rId4"/>
    <p:sldLayoutId id="2147502363" r:id="rId5"/>
    <p:sldLayoutId id="2147502364" r:id="rId6"/>
    <p:sldLayoutId id="2147502365" r:id="rId7"/>
    <p:sldLayoutId id="2147502366" r:id="rId8"/>
    <p:sldLayoutId id="2147502367" r:id="rId9"/>
    <p:sldLayoutId id="2147502368" r:id="rId10"/>
    <p:sldLayoutId id="2147502369" r:id="rId11"/>
    <p:sldLayoutId id="2147502370" r:id="rId12"/>
    <p:sldLayoutId id="2147502371" r:id="rId13"/>
    <p:sldLayoutId id="2147502372" r:id="rId14"/>
    <p:sldLayoutId id="2147502373" r:id="rId15"/>
    <p:sldLayoutId id="214750237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891C12-6972-4E2C-A719-71DDEA518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D497F7-E26F-4CE6-A110-E59B074E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B0E05-E048-4F80-AEF1-A32FF8B3F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26425" y="6481763"/>
            <a:ext cx="368300" cy="26670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75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C1D6302-A284-4EBD-B60A-D50A627FE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75" r:id="rId1"/>
    <p:sldLayoutId id="2147502376" r:id="rId2"/>
    <p:sldLayoutId id="2147502377" r:id="rId3"/>
    <p:sldLayoutId id="2147502378" r:id="rId4"/>
    <p:sldLayoutId id="2147502379" r:id="rId5"/>
    <p:sldLayoutId id="2147502380" r:id="rId6"/>
    <p:sldLayoutId id="2147502381" r:id="rId7"/>
    <p:sldLayoutId id="2147502382" r:id="rId8"/>
    <p:sldLayoutId id="2147502383" r:id="rId9"/>
    <p:sldLayoutId id="2147502384" r:id="rId10"/>
    <p:sldLayoutId id="2147502385" r:id="rId11"/>
  </p:sldLayoutIdLst>
  <p:hf hdr="0" ftr="0" dt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defTabSz="449263" rtl="0" eaLnBrk="0" fontAlgn="base" hangingPunct="0">
        <a:lnSpc>
          <a:spcPts val="18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AA7ED5A-4DB1-4C5F-B6C5-04A8CECB3726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gray">
          <a:xfrm>
            <a:off x="8226425" y="6481763"/>
            <a:ext cx="368300" cy="26670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37DC694-98A2-426D-A64D-3DBC6A75D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86" r:id="rId1"/>
    <p:sldLayoutId id="2147502387" r:id="rId2"/>
    <p:sldLayoutId id="2147502388" r:id="rId3"/>
    <p:sldLayoutId id="2147502389" r:id="rId4"/>
    <p:sldLayoutId id="2147502390" r:id="rId5"/>
    <p:sldLayoutId id="2147502391" r:id="rId6"/>
    <p:sldLayoutId id="2147502392" r:id="rId7"/>
    <p:sldLayoutId id="2147502393" r:id="rId8"/>
    <p:sldLayoutId id="2147502394" r:id="rId9"/>
    <p:sldLayoutId id="2147502395" r:id="rId10"/>
    <p:sldLayoutId id="2147502396" r:id="rId11"/>
  </p:sldLayoutIdLst>
  <p:hf hdr="0" ftr="0" dt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defTabSz="449263" rtl="0" eaLnBrk="0" fontAlgn="base" hangingPunct="0">
        <a:lnSpc>
          <a:spcPts val="18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57C378-B3E0-4FCD-B3C3-3716D4D21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1BEE98-F23E-440B-AD7A-86E6C274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5ECE9C-9D0A-41B1-9C47-664FB8A26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26425" y="6481763"/>
            <a:ext cx="368300" cy="26670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75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790C990-68C2-43B1-8C4E-5C2130884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7" r:id="rId1"/>
    <p:sldLayoutId id="2147502398" r:id="rId2"/>
    <p:sldLayoutId id="2147502399" r:id="rId3"/>
    <p:sldLayoutId id="2147502400" r:id="rId4"/>
    <p:sldLayoutId id="2147502401" r:id="rId5"/>
    <p:sldLayoutId id="2147502402" r:id="rId6"/>
    <p:sldLayoutId id="2147502403" r:id="rId7"/>
    <p:sldLayoutId id="2147502404" r:id="rId8"/>
    <p:sldLayoutId id="2147502405" r:id="rId9"/>
    <p:sldLayoutId id="2147502406" r:id="rId10"/>
    <p:sldLayoutId id="2147502407" r:id="rId11"/>
  </p:sldLayoutIdLst>
  <p:hf hdr="0" ftr="0" dt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defTabSz="449263" rtl="0" eaLnBrk="0" fontAlgn="base" hangingPunct="0">
        <a:lnSpc>
          <a:spcPts val="18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075C81-BC6B-4BF9-A475-98D985C8E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fld id="{FBAA4F72-C6B0-49FC-B842-FDC79F9FF537}" type="datetime1">
              <a:rPr lang="en-AU"/>
              <a:pPr>
                <a:defRPr/>
              </a:pPr>
              <a:t>23/01/2019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3B0895-1AC9-4E53-95BA-F0F59CF3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latin typeface="Lucida Grande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73EE7C-F24D-4EDB-A5DC-E8DAD1690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26425" y="6481763"/>
            <a:ext cx="368300" cy="26670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75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A4E624E-064C-45A8-B61A-C60A861CE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</p:sldLayoutIdLst>
  <p:hf hdr="0" ftr="0" dt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90E6F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defTabSz="449263" rtl="0" eaLnBrk="0" fontAlgn="base" hangingPunct="0">
        <a:lnSpc>
          <a:spcPts val="18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ts val="18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98539C0D-5626-40FE-8F08-7B6B1CC46B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7E81D6C8-43FC-4F3D-A126-5571E2B4C7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3DBE-90AF-413F-9432-3B09673A1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ngsana New" charset="-34"/>
              </a:defRPr>
            </a:lvl1pPr>
          </a:lstStyle>
          <a:p>
            <a:pPr>
              <a:defRPr/>
            </a:pPr>
            <a:fld id="{D9E43FEB-6CE7-41CA-9967-D3CCDE30C3CA}" type="datetime1">
              <a:rPr lang="en-AU"/>
              <a:pPr>
                <a:defRPr/>
              </a:pPr>
              <a:t>23/01/2019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637C-2C4B-4965-B887-A2004D311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ngsana New" charset="-34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CD6A3-D90A-49DB-93B5-CCCEAD12F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5500D72-0E17-4DB0-A67B-C86A89ABC2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46" r:id="rId1"/>
    <p:sldLayoutId id="2147502447" r:id="rId2"/>
    <p:sldLayoutId id="2147502448" r:id="rId3"/>
    <p:sldLayoutId id="2147502449" r:id="rId4"/>
    <p:sldLayoutId id="2147502450" r:id="rId5"/>
    <p:sldLayoutId id="2147502451" r:id="rId6"/>
    <p:sldLayoutId id="2147502452" r:id="rId7"/>
    <p:sldLayoutId id="2147502453" r:id="rId8"/>
    <p:sldLayoutId id="2147502454" r:id="rId9"/>
    <p:sldLayoutId id="2147502455" r:id="rId10"/>
    <p:sldLayoutId id="21475024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A64B9F97-34FE-49A9-AE38-C30452F422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ACD1773-FDB3-4ADF-8F73-2E69AF675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3C61-8E2E-4D9F-9AB4-CA1074D57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DC5E9-8159-424E-B7C4-36B08E6B129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CA68-0AA2-42E5-9942-8679D848C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6754-9C3F-4F79-8E91-91A560448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D6A0963-A2D8-44E7-A3E6-91CD8F08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57" r:id="rId1"/>
    <p:sldLayoutId id="2147502430" r:id="rId2"/>
    <p:sldLayoutId id="2147502431" r:id="rId3"/>
    <p:sldLayoutId id="2147502432" r:id="rId4"/>
    <p:sldLayoutId id="2147502433" r:id="rId5"/>
    <p:sldLayoutId id="2147502434" r:id="rId6"/>
    <p:sldLayoutId id="2147502435" r:id="rId7"/>
    <p:sldLayoutId id="2147502436" r:id="rId8"/>
    <p:sldLayoutId id="2147502437" r:id="rId9"/>
    <p:sldLayoutId id="214750251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1072A2DE-B1B4-4820-B12D-2720EE9BDC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AF79F36D-9BD4-4A82-A069-9EDD207A0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2AC5-1365-4F89-84BB-7FC7E94E8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itchFamily="18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D7AC-6422-43CA-AEDD-1E039090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imes New Roman" pitchFamily="18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430A1-EBCE-4820-8D03-D876AE1BD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4634731A-9027-4DBD-867A-BFE8EE2E8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58" r:id="rId1"/>
    <p:sldLayoutId id="2147502459" r:id="rId2"/>
    <p:sldLayoutId id="2147502460" r:id="rId3"/>
    <p:sldLayoutId id="2147502461" r:id="rId4"/>
    <p:sldLayoutId id="2147502462" r:id="rId5"/>
    <p:sldLayoutId id="214750246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10" Type="http://schemas.openxmlformats.org/officeDocument/2006/relationships/image" Target="../media/image69.jpg"/><Relationship Id="rId4" Type="http://schemas.openxmlformats.org/officeDocument/2006/relationships/image" Target="../media/image63.jpg"/><Relationship Id="rId9" Type="http://schemas.openxmlformats.org/officeDocument/2006/relationships/image" Target="../media/image6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B9DE34-51F5-4BF0-A109-35C8541773EF}"/>
              </a:ext>
            </a:extLst>
          </p:cNvPr>
          <p:cNvSpPr/>
          <p:nvPr/>
        </p:nvSpPr>
        <p:spPr>
          <a:xfrm>
            <a:off x="-17463" y="609600"/>
            <a:ext cx="9144001" cy="274320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6700"/>
              </a:lnSpc>
              <a:spcBef>
                <a:spcPts val="600"/>
              </a:spcBef>
              <a:defRPr/>
            </a:pPr>
            <a:endParaRPr lang="th-TH" sz="5400" b="1" dirty="0">
              <a:solidFill>
                <a:srgbClr val="CC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>
              <a:lnSpc>
                <a:spcPts val="6700"/>
              </a:lnSpc>
              <a:spcBef>
                <a:spcPts val="600"/>
              </a:spcBef>
              <a:defRPr/>
            </a:pPr>
            <a:endParaRPr lang="th-TH" sz="5400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>
              <a:lnSpc>
                <a:spcPts val="6700"/>
              </a:lnSpc>
              <a:spcBef>
                <a:spcPts val="600"/>
              </a:spcBef>
              <a:defRPr/>
            </a:pPr>
            <a:r>
              <a:rPr lang="th-TH" sz="54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37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มาตรการส่งเสริมการลงทุนภาคเกษตรท้องถิ่นระบบใหม่</a:t>
            </a:r>
          </a:p>
          <a:p>
            <a:pPr algn="ctr" eaLnBrk="1" hangingPunct="1">
              <a:lnSpc>
                <a:spcPts val="6700"/>
              </a:lnSpc>
              <a:spcBef>
                <a:spcPts val="600"/>
              </a:spcBef>
              <a:defRPr/>
            </a:pPr>
            <a:r>
              <a:rPr lang="th-TH" sz="37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ในเขตพัฒนาเศรษฐกิจพิเศษตาก จะช่วยเหลือชุมชนอย่างไร”</a:t>
            </a:r>
          </a:p>
          <a:p>
            <a:pPr algn="ctr" eaLnBrk="1" hangingPunct="1">
              <a:lnSpc>
                <a:spcPts val="6700"/>
              </a:lnSpc>
              <a:spcBef>
                <a:spcPts val="600"/>
              </a:spcBef>
              <a:defRPr/>
            </a:pPr>
            <a:endParaRPr lang="th-TH" sz="3700" b="1" dirty="0">
              <a:solidFill>
                <a:srgbClr val="CC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th-TH" sz="3200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th-TH" sz="3200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       </a:t>
            </a:r>
            <a:r>
              <a:rPr lang="th-TH" sz="3200" b="1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นงเยาว์  ก่อการรวด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th-TH" sz="32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7043" name="TextBox 3">
            <a:extLst>
              <a:ext uri="{FF2B5EF4-FFF2-40B4-BE49-F238E27FC236}">
                <a16:creationId xmlns:a16="http://schemas.microsoft.com/office/drawing/2014/main" id="{562863D0-54D2-4D1F-A968-0D03099B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74" y="4724400"/>
            <a:ext cx="8267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สำนักงานคณะกรรมการส่งเสริมการลงทุน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 มกราคม 2562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797A82B-8A58-4C2F-B61A-E9661C87A058}"/>
              </a:ext>
            </a:extLst>
          </p:cNvPr>
          <p:cNvSpPr/>
          <p:nvPr/>
        </p:nvSpPr>
        <p:spPr>
          <a:xfrm>
            <a:off x="0" y="0"/>
            <a:ext cx="9144000" cy="7302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kern="0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ตัวอย่างผลิตภัณฑ์จากโรงงานแปรรูปผลิตผลทางการเกษตร</a:t>
            </a:r>
            <a:endParaRPr lang="en-AU" sz="2900" b="1" kern="0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3187" name="Picture 2" descr="G:\3. BOI\3. PR Theme\2013-06\BOI Logo.png">
            <a:extLst>
              <a:ext uri="{FF2B5EF4-FFF2-40B4-BE49-F238E27FC236}">
                <a16:creationId xmlns:a16="http://schemas.microsoft.com/office/drawing/2014/main" id="{FBFCEA05-D5D5-48E8-823B-63C07256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Slide Number Placeholder 1">
            <a:extLst>
              <a:ext uri="{FF2B5EF4-FFF2-40B4-BE49-F238E27FC236}">
                <a16:creationId xmlns:a16="http://schemas.microsoft.com/office/drawing/2014/main" id="{E34CBFF2-10C2-4F02-AEF2-C264F9059C04}"/>
              </a:ext>
            </a:extLst>
          </p:cNvPr>
          <p:cNvSpPr txBox="1">
            <a:spLocks/>
          </p:cNvSpPr>
          <p:nvPr/>
        </p:nvSpPr>
        <p:spPr bwMode="auto">
          <a:xfrm>
            <a:off x="8153400" y="64770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3E4EF5-C556-47FF-9EFC-2635C6252F87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2166" name="Picture 2">
            <a:extLst>
              <a:ext uri="{FF2B5EF4-FFF2-40B4-BE49-F238E27FC236}">
                <a16:creationId xmlns:a16="http://schemas.microsoft.com/office/drawing/2014/main" id="{5952259A-FB62-486F-8BCF-6DA3F2288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496">
            <a:off x="727741" y="1921895"/>
            <a:ext cx="3180692" cy="2385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71" name="Picture 11" descr="http://1.bp.blogspot.com/_C58Y8lXx9Jg/SSE39hiTAiI/AAAAAAAABB8/gc2w4ddTPdk/s320/S1033103.jpg">
            <a:extLst>
              <a:ext uri="{FF2B5EF4-FFF2-40B4-BE49-F238E27FC236}">
                <a16:creationId xmlns:a16="http://schemas.microsoft.com/office/drawing/2014/main" id="{66795469-178D-467A-A269-8A28AFB0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8345"/>
            <a:ext cx="2897788" cy="217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B0D84-33E9-45FC-8DBB-977D6C5B2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560">
            <a:off x="2095591" y="4387061"/>
            <a:ext cx="2619196" cy="1893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4D30DF-7DDB-4995-B79F-D4DE87C9C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184">
            <a:off x="5360891" y="4535590"/>
            <a:ext cx="2905125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ADDAB78-9B27-41FB-AEC1-5AE88C5AD44A}"/>
              </a:ext>
            </a:extLst>
          </p:cNvPr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kern="0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ตัวอย่างโครงการที่มีการร่วมมือระหว่างบริษัทกับชุมชน</a:t>
            </a:r>
            <a:endParaRPr lang="en-AU" sz="2900" b="1" kern="0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9331" name="Picture 2" descr="G:\3. BOI\3. PR Theme\2013-06\BOI Logo.png">
            <a:extLst>
              <a:ext uri="{FF2B5EF4-FFF2-40B4-BE49-F238E27FC236}">
                <a16:creationId xmlns:a16="http://schemas.microsoft.com/office/drawing/2014/main" id="{987E0972-DC00-4F52-80D1-35A11C0F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0"/>
            <a:ext cx="45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Slide Number Placeholder 1">
            <a:extLst>
              <a:ext uri="{FF2B5EF4-FFF2-40B4-BE49-F238E27FC236}">
                <a16:creationId xmlns:a16="http://schemas.microsoft.com/office/drawing/2014/main" id="{36F4605E-F3FA-4DCA-8F0A-06A7B4FE9D37}"/>
              </a:ext>
            </a:extLst>
          </p:cNvPr>
          <p:cNvSpPr txBox="1">
            <a:spLocks/>
          </p:cNvSpPr>
          <p:nvPr/>
        </p:nvSpPr>
        <p:spPr bwMode="auto">
          <a:xfrm>
            <a:off x="8229600" y="65913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2A7942-4FCC-476A-95AE-7176424B0F76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2106F-22E7-4F42-85D8-5945B866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5" y="860043"/>
            <a:ext cx="3505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en-US" sz="2400" b="1" kern="0" dirty="0">
                <a:solidFill>
                  <a:srgbClr val="00006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โครงการสินค้าชุมชน ของบางจาก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19B34-4B0F-4FB0-9EE6-6F3E38C37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82293"/>
            <a:ext cx="3124200" cy="21130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00BEF-990F-4CC9-9323-2E037D88E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5" y="3662613"/>
            <a:ext cx="3936269" cy="255746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452EE-7A36-4DB3-88DE-C1CBB5E87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34" y="1790700"/>
            <a:ext cx="2619375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4E9F3-237E-4112-908D-E320B2570F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33" y="4799597"/>
            <a:ext cx="2619375" cy="17716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F38B3-9DB0-47CE-A4E0-7BF82EE841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35" y="2950619"/>
            <a:ext cx="2495550" cy="199072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595D03-2029-44C1-A8C8-01D399B3517E}"/>
              </a:ext>
            </a:extLst>
          </p:cNvPr>
          <p:cNvSpPr/>
          <p:nvPr/>
        </p:nvSpPr>
        <p:spPr>
          <a:xfrm>
            <a:off x="509877" y="991482"/>
            <a:ext cx="8208912" cy="3862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มาตรการส่งเสริมการลงทุนเศรษฐกิจฐานราก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(ประกาศ กกท.ที่ 11/2561)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97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D1E09-3EF1-47AB-A87E-53AA74BAF59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200" b="1" kern="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itchFamily="34" charset="-34"/>
              </a:rPr>
              <a:t>ความเป็นมา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553043" y="872837"/>
            <a:ext cx="793979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8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 มาตรการส่งเสริมการลงทุนท้องถิ่นข้างต้น มี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ข้อจำกัด</a:t>
            </a:r>
            <a:r>
              <a:rPr lang="th-TH" sz="28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ดังนี้</a:t>
            </a:r>
          </a:p>
          <a:p>
            <a:pPr marL="457200" indent="-457200" algn="thaiDist">
              <a:spcAft>
                <a:spcPts val="600"/>
              </a:spcAft>
              <a:buAutoNum type="arabicParenR"/>
            </a:pP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การยกเว้นภาษีเงินได้นิติบุคคลอาจจะไม่ตรงกับความต้องการของผู้ประกอบการรายย่อย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เนื่องจากมักจะไม่อยู่ในข่ายต้องเสียภาษีหรือ</a:t>
            </a:r>
            <a:br>
              <a:rPr lang="en-US" sz="2800" dirty="0">
                <a:latin typeface="Browallia New" pitchFamily="34" charset="-34"/>
                <a:cs typeface="Browallia New" pitchFamily="34" charset="-34"/>
              </a:rPr>
            </a:b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เสียภาษีในอัตราต่ำเป็นพิเศษ</a:t>
            </a:r>
          </a:p>
          <a:p>
            <a:pPr marL="457200" indent="-457200" algn="thaiDist">
              <a:spcAft>
                <a:spcPts val="600"/>
              </a:spcAft>
              <a:buAutoNum type="arabicParenR"/>
            </a:pPr>
            <a:r>
              <a:rPr lang="th-TH" sz="28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ขอบข่ายของผู้รับการสนับสนุน จำกัดเฉพาะกิจการด้านการเกษตร</a:t>
            </a:r>
            <a:endParaRPr lang="en-US" sz="2800" b="1" dirty="0">
              <a:latin typeface="Browallia New" pitchFamily="34" charset="-34"/>
              <a:ea typeface="MS Mincho" panose="02020609040205080304" pitchFamily="49" charset="-128"/>
              <a:cs typeface="Browallia New" pitchFamily="34" charset="-34"/>
            </a:endParaRPr>
          </a:p>
          <a:p>
            <a:pPr marL="400050" indent="-400050" algn="thaiDist">
              <a:buAutoNum type="arabicParenR"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กรณีการสนับสนุนเครื่องจักรและอุปกรณ์ให้แก่สหกรณ์หรือวิสาหกิจชุมชน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ผู้ให้การสนับสนุน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อาจจะต้องรับภาระภาษีมูลค่าเพิ่มแทนสหกรณ์หรือวิสาหกิจชุมชน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ทำให้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ไม่ได้รับประโยชน์จากมาตรการได้อย่างเต็มที่</a:t>
            </a:r>
            <a:endParaRPr lang="en-US" sz="28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539189" y="609596"/>
            <a:ext cx="781510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thaiDist">
              <a:spcAft>
                <a:spcPts val="600"/>
              </a:spcAft>
            </a:pP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เพื่อกระตุ้นการลงทุนในท้องถิ่นให้มีเพิ่มมากขึ้น จึงเกิด</a:t>
            </a:r>
            <a:r>
              <a:rPr lang="th-TH" sz="26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มาตรการส่งเสริมการลงทุนเศรษฐกิจฐานราก </a:t>
            </a:r>
            <a:r>
              <a:rPr lang="th-TH" sz="26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ซึ่งเป็นการ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ปรับปรุงมาตรการส่งเสริมการลงทุนท้องถิ่นเดิมใน 4 ประเด็น ดังนี้</a:t>
            </a:r>
          </a:p>
          <a:p>
            <a:pPr marL="400050" indent="-400050" algn="thaiDist">
              <a:buAutoNum type="arabicParenR"/>
            </a:pP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มุ่งส่งเสริมให้ผู้ประกอบการที่มีศักยภาพสูงกว่า เข้าไปสนับสนุนกิจการขององค์กรท้องถิ่น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 ได้แก่ องค์การบริหารส่วนท้องถิ่น สหกรณ์ และวิสาหกิจชุมชนในท้องถิ่น</a:t>
            </a:r>
          </a:p>
          <a:p>
            <a:pPr marL="400050" indent="-400050" algn="thaiDist">
              <a:buFontTx/>
              <a:buAutoNum type="arabicParenR"/>
            </a:pP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ขยายขอบข่ายของผู้ให้การสนับสนุนให้กว้างขึ้น 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เพิ่มเติมให้ครอบคลุมทุกประเภทกิจการที่ได้รับการส่งเสริมการลงทุนในปัจจุบัน</a:t>
            </a:r>
          </a:p>
          <a:p>
            <a:pPr marL="400050" indent="-400050" algn="thaiDist">
              <a:buAutoNum type="arabicParenR"/>
            </a:pP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ขยายขอบข่ายของผู้รับการสนับสนุนให้กว้างขึ้น 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จากเดิมเฉพาะกิจการด้านการเกษตร เพิ่มเติมให้ครอบคลุมอุตสาหกรรมเบา และกิจการท่องเที่ยวชุมชน</a:t>
            </a:r>
          </a:p>
          <a:p>
            <a:pPr marL="400050" indent="-400050" algn="thaiDist">
              <a:buAutoNum type="arabicParenR"/>
            </a:pP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เพิ่มวงเงินการยกเว้นภาษีเงินได้นิติบุคคล 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จากเดิมร้อยละ 100 ของเงินลงทุนในการสนับสนุน </a:t>
            </a:r>
            <a:r>
              <a:rPr lang="th-TH" sz="2600" dirty="0">
                <a:solidFill>
                  <a:srgbClr val="0033CC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เป็นร้อยละ 120 ของเงินลงทุนในการสนับสนุน </a:t>
            </a:r>
            <a:r>
              <a:rPr lang="th-TH" sz="2600" dirty="0"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เพื่อเพิ่มแรงจูงใจ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D1E09-3EF1-47AB-A87E-53AA74BAF59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28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มาตรการส่งเสริมการลงทุนเศรษฐกิจฐานราก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203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72004" y="4360948"/>
            <a:ext cx="5224190" cy="1156433"/>
          </a:xfrm>
          <a:prstGeom prst="roundRect">
            <a:avLst>
              <a:gd name="adj" fmla="val 969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552226" y="1806697"/>
            <a:ext cx="0" cy="525167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729175" y="1936513"/>
            <a:ext cx="1200150" cy="2258453"/>
            <a:chOff x="2476687" y="1906306"/>
            <a:chExt cx="1600200" cy="3011271"/>
          </a:xfrm>
        </p:grpSpPr>
        <p:sp>
          <p:nvSpPr>
            <p:cNvPr id="11" name="Freeform 10"/>
            <p:cNvSpPr/>
            <p:nvPr/>
          </p:nvSpPr>
          <p:spPr>
            <a:xfrm>
              <a:off x="2476687" y="1906306"/>
              <a:ext cx="1600200" cy="3011271"/>
            </a:xfrm>
            <a:custGeom>
              <a:avLst/>
              <a:gdLst>
                <a:gd name="connsiteX0" fmla="*/ 804174 w 1600200"/>
                <a:gd name="connsiteY0" fmla="*/ 10 h 3011271"/>
                <a:gd name="connsiteX1" fmla="*/ 1368730 w 1600200"/>
                <a:gd name="connsiteY1" fmla="*/ 237231 h 3011271"/>
                <a:gd name="connsiteX2" fmla="*/ 1586323 w 1600200"/>
                <a:gd name="connsiteY2" fmla="*/ 651286 h 3011271"/>
                <a:gd name="connsiteX3" fmla="*/ 1599580 w 1600200"/>
                <a:gd name="connsiteY3" fmla="*/ 797442 h 3011271"/>
                <a:gd name="connsiteX4" fmla="*/ 1600200 w 1600200"/>
                <a:gd name="connsiteY4" fmla="*/ 797442 h 3011271"/>
                <a:gd name="connsiteX5" fmla="*/ 1600200 w 1600200"/>
                <a:gd name="connsiteY5" fmla="*/ 2242267 h 3011271"/>
                <a:gd name="connsiteX6" fmla="*/ 1597000 w 1600200"/>
                <a:gd name="connsiteY6" fmla="*/ 2242267 h 3011271"/>
                <a:gd name="connsiteX7" fmla="*/ 1586322 w 1600200"/>
                <a:gd name="connsiteY7" fmla="*/ 2359985 h 3011271"/>
                <a:gd name="connsiteX8" fmla="*/ 1368729 w 1600200"/>
                <a:gd name="connsiteY8" fmla="*/ 2774040 h 3011271"/>
                <a:gd name="connsiteX9" fmla="*/ 237231 w 1600200"/>
                <a:gd name="connsiteY9" fmla="*/ 2779800 h 3011271"/>
                <a:gd name="connsiteX10" fmla="*/ 15435 w 1600200"/>
                <a:gd name="connsiteY10" fmla="*/ 2367982 h 3011271"/>
                <a:gd name="connsiteX11" fmla="*/ 2740 w 1600200"/>
                <a:gd name="connsiteY11" fmla="*/ 2242267 h 3011271"/>
                <a:gd name="connsiteX12" fmla="*/ 0 w 1600200"/>
                <a:gd name="connsiteY12" fmla="*/ 2242267 h 3011271"/>
                <a:gd name="connsiteX13" fmla="*/ 0 w 1600200"/>
                <a:gd name="connsiteY13" fmla="*/ 797442 h 3011271"/>
                <a:gd name="connsiteX14" fmla="*/ 140 w 1600200"/>
                <a:gd name="connsiteY14" fmla="*/ 797442 h 3011271"/>
                <a:gd name="connsiteX15" fmla="*/ 12 w 1600200"/>
                <a:gd name="connsiteY15" fmla="*/ 796027 h 3011271"/>
                <a:gd name="connsiteX16" fmla="*/ 237232 w 1600200"/>
                <a:gd name="connsiteY16" fmla="*/ 231471 h 3011271"/>
                <a:gd name="connsiteX17" fmla="*/ 804174 w 1600200"/>
                <a:gd name="connsiteY17" fmla="*/ 10 h 30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0200" h="3011271">
                  <a:moveTo>
                    <a:pt x="804174" y="10"/>
                  </a:moveTo>
                  <a:cubicBezTo>
                    <a:pt x="1008935" y="1053"/>
                    <a:pt x="1213298" y="80209"/>
                    <a:pt x="1368730" y="237231"/>
                  </a:cubicBezTo>
                  <a:cubicBezTo>
                    <a:pt x="1485304" y="354998"/>
                    <a:pt x="1557800" y="499841"/>
                    <a:pt x="1586323" y="651286"/>
                  </a:cubicBezTo>
                  <a:lnTo>
                    <a:pt x="1599580" y="797442"/>
                  </a:lnTo>
                  <a:lnTo>
                    <a:pt x="1600200" y="797442"/>
                  </a:lnTo>
                  <a:lnTo>
                    <a:pt x="1600200" y="2242267"/>
                  </a:lnTo>
                  <a:lnTo>
                    <a:pt x="1597000" y="2242267"/>
                  </a:lnTo>
                  <a:lnTo>
                    <a:pt x="1586322" y="2359985"/>
                  </a:lnTo>
                  <a:cubicBezTo>
                    <a:pt x="1557799" y="2511430"/>
                    <a:pt x="1485303" y="2656273"/>
                    <a:pt x="1368729" y="2774040"/>
                  </a:cubicBezTo>
                  <a:cubicBezTo>
                    <a:pt x="1057865" y="3088085"/>
                    <a:pt x="551276" y="3090664"/>
                    <a:pt x="237231" y="2779800"/>
                  </a:cubicBezTo>
                  <a:cubicBezTo>
                    <a:pt x="119464" y="2663226"/>
                    <a:pt x="45498" y="2519128"/>
                    <a:pt x="15435" y="2367982"/>
                  </a:cubicBezTo>
                  <a:lnTo>
                    <a:pt x="2740" y="2242267"/>
                  </a:lnTo>
                  <a:lnTo>
                    <a:pt x="0" y="2242267"/>
                  </a:lnTo>
                  <a:lnTo>
                    <a:pt x="0" y="797442"/>
                  </a:lnTo>
                  <a:lnTo>
                    <a:pt x="140" y="797442"/>
                  </a:lnTo>
                  <a:lnTo>
                    <a:pt x="12" y="796027"/>
                  </a:lnTo>
                  <a:cubicBezTo>
                    <a:pt x="1054" y="591266"/>
                    <a:pt x="80210" y="386903"/>
                    <a:pt x="237232" y="231471"/>
                  </a:cubicBezTo>
                  <a:cubicBezTo>
                    <a:pt x="394255" y="76039"/>
                    <a:pt x="599413" y="-1032"/>
                    <a:pt x="804174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Oval 1"/>
            <p:cNvSpPr/>
            <p:nvPr/>
          </p:nvSpPr>
          <p:spPr>
            <a:xfrm>
              <a:off x="2678623" y="2144034"/>
              <a:ext cx="1219200" cy="1219200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rgbClr val="F5B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01552" y="2173515"/>
              <a:ext cx="87246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57388" y="3080042"/>
            <a:ext cx="118494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ผู้สนับสนุน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1950"/>
              </a:lnSpc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ร่วมดำเนินการ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045803" y="1950800"/>
            <a:ext cx="1200151" cy="2258453"/>
            <a:chOff x="8020722" y="925271"/>
            <a:chExt cx="1600200" cy="3011271"/>
          </a:xfrm>
        </p:grpSpPr>
        <p:grpSp>
          <p:nvGrpSpPr>
            <p:cNvPr id="15" name="Group 14"/>
            <p:cNvGrpSpPr/>
            <p:nvPr/>
          </p:nvGrpSpPr>
          <p:grpSpPr>
            <a:xfrm>
              <a:off x="8020722" y="925271"/>
              <a:ext cx="1600200" cy="3011271"/>
              <a:chOff x="4780522" y="1906305"/>
              <a:chExt cx="1600200" cy="3011271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4780522" y="1906305"/>
                <a:ext cx="1600200" cy="3011271"/>
              </a:xfrm>
              <a:custGeom>
                <a:avLst/>
                <a:gdLst>
                  <a:gd name="connsiteX0" fmla="*/ 804174 w 1600200"/>
                  <a:gd name="connsiteY0" fmla="*/ 10 h 3011271"/>
                  <a:gd name="connsiteX1" fmla="*/ 1368730 w 1600200"/>
                  <a:gd name="connsiteY1" fmla="*/ 237231 h 3011271"/>
                  <a:gd name="connsiteX2" fmla="*/ 1586323 w 1600200"/>
                  <a:gd name="connsiteY2" fmla="*/ 651286 h 3011271"/>
                  <a:gd name="connsiteX3" fmla="*/ 1599580 w 1600200"/>
                  <a:gd name="connsiteY3" fmla="*/ 797442 h 3011271"/>
                  <a:gd name="connsiteX4" fmla="*/ 1600200 w 1600200"/>
                  <a:gd name="connsiteY4" fmla="*/ 797442 h 3011271"/>
                  <a:gd name="connsiteX5" fmla="*/ 1600200 w 1600200"/>
                  <a:gd name="connsiteY5" fmla="*/ 2242267 h 3011271"/>
                  <a:gd name="connsiteX6" fmla="*/ 1597000 w 1600200"/>
                  <a:gd name="connsiteY6" fmla="*/ 2242267 h 3011271"/>
                  <a:gd name="connsiteX7" fmla="*/ 1586322 w 1600200"/>
                  <a:gd name="connsiteY7" fmla="*/ 2359985 h 3011271"/>
                  <a:gd name="connsiteX8" fmla="*/ 1368729 w 1600200"/>
                  <a:gd name="connsiteY8" fmla="*/ 2774040 h 3011271"/>
                  <a:gd name="connsiteX9" fmla="*/ 237231 w 1600200"/>
                  <a:gd name="connsiteY9" fmla="*/ 2779800 h 3011271"/>
                  <a:gd name="connsiteX10" fmla="*/ 15435 w 1600200"/>
                  <a:gd name="connsiteY10" fmla="*/ 2367982 h 3011271"/>
                  <a:gd name="connsiteX11" fmla="*/ 2740 w 1600200"/>
                  <a:gd name="connsiteY11" fmla="*/ 2242267 h 3011271"/>
                  <a:gd name="connsiteX12" fmla="*/ 0 w 1600200"/>
                  <a:gd name="connsiteY12" fmla="*/ 2242267 h 3011271"/>
                  <a:gd name="connsiteX13" fmla="*/ 0 w 1600200"/>
                  <a:gd name="connsiteY13" fmla="*/ 797442 h 3011271"/>
                  <a:gd name="connsiteX14" fmla="*/ 140 w 1600200"/>
                  <a:gd name="connsiteY14" fmla="*/ 797442 h 3011271"/>
                  <a:gd name="connsiteX15" fmla="*/ 12 w 1600200"/>
                  <a:gd name="connsiteY15" fmla="*/ 796027 h 3011271"/>
                  <a:gd name="connsiteX16" fmla="*/ 237232 w 1600200"/>
                  <a:gd name="connsiteY16" fmla="*/ 231471 h 3011271"/>
                  <a:gd name="connsiteX17" fmla="*/ 804174 w 1600200"/>
                  <a:gd name="connsiteY17" fmla="*/ 10 h 301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0200" h="3011271">
                    <a:moveTo>
                      <a:pt x="804174" y="10"/>
                    </a:moveTo>
                    <a:cubicBezTo>
                      <a:pt x="1008935" y="1053"/>
                      <a:pt x="1213298" y="80209"/>
                      <a:pt x="1368730" y="237231"/>
                    </a:cubicBezTo>
                    <a:cubicBezTo>
                      <a:pt x="1485304" y="354998"/>
                      <a:pt x="1557800" y="499841"/>
                      <a:pt x="1586323" y="651286"/>
                    </a:cubicBezTo>
                    <a:lnTo>
                      <a:pt x="1599580" y="797442"/>
                    </a:lnTo>
                    <a:lnTo>
                      <a:pt x="1600200" y="797442"/>
                    </a:lnTo>
                    <a:lnTo>
                      <a:pt x="1600200" y="2242267"/>
                    </a:lnTo>
                    <a:lnTo>
                      <a:pt x="1597000" y="2242267"/>
                    </a:lnTo>
                    <a:lnTo>
                      <a:pt x="1586322" y="2359985"/>
                    </a:lnTo>
                    <a:cubicBezTo>
                      <a:pt x="1557799" y="2511430"/>
                      <a:pt x="1485303" y="2656273"/>
                      <a:pt x="1368729" y="2774040"/>
                    </a:cubicBezTo>
                    <a:cubicBezTo>
                      <a:pt x="1057865" y="3088085"/>
                      <a:pt x="551276" y="3090664"/>
                      <a:pt x="237231" y="2779800"/>
                    </a:cubicBezTo>
                    <a:cubicBezTo>
                      <a:pt x="119464" y="2663226"/>
                      <a:pt x="45498" y="2519128"/>
                      <a:pt x="15435" y="2367982"/>
                    </a:cubicBezTo>
                    <a:lnTo>
                      <a:pt x="2740" y="2242267"/>
                    </a:lnTo>
                    <a:lnTo>
                      <a:pt x="0" y="2242267"/>
                    </a:lnTo>
                    <a:lnTo>
                      <a:pt x="0" y="797442"/>
                    </a:lnTo>
                    <a:lnTo>
                      <a:pt x="140" y="797442"/>
                    </a:lnTo>
                    <a:lnTo>
                      <a:pt x="12" y="796027"/>
                    </a:lnTo>
                    <a:cubicBezTo>
                      <a:pt x="1054" y="591266"/>
                      <a:pt x="80210" y="386903"/>
                      <a:pt x="237232" y="231471"/>
                    </a:cubicBezTo>
                    <a:cubicBezTo>
                      <a:pt x="394255" y="76039"/>
                      <a:pt x="599413" y="-1032"/>
                      <a:pt x="804174" y="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82458" y="2144033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rgbClr val="1F4F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97463" y="2180585"/>
                <a:ext cx="737809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950" b="1" dirty="0">
                    <a:latin typeface="Century Gothic" panose="020B0502020202020204" pitchFamily="34" charset="0"/>
                  </a:rPr>
                  <a:t>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190865" y="2481261"/>
              <a:ext cx="1346948" cy="80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ผู้รับ</a:t>
              </a:r>
            </a:p>
            <a:p>
              <a:pPr algn="ctr">
                <a:lnSpc>
                  <a:spcPts val="1950"/>
                </a:lnSpc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การสนับสนุน</a:t>
              </a:r>
              <a:endPara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01602" y="977761"/>
            <a:ext cx="1889161" cy="1082127"/>
            <a:chOff x="6375011" y="477611"/>
            <a:chExt cx="2488425" cy="1442836"/>
          </a:xfrm>
        </p:grpSpPr>
        <p:grpSp>
          <p:nvGrpSpPr>
            <p:cNvPr id="42" name="Group 41"/>
            <p:cNvGrpSpPr/>
            <p:nvPr/>
          </p:nvGrpSpPr>
          <p:grpSpPr>
            <a:xfrm>
              <a:off x="6375011" y="477611"/>
              <a:ext cx="2488425" cy="1440505"/>
              <a:chOff x="4869236" y="2812491"/>
              <a:chExt cx="2488425" cy="1440505"/>
            </a:xfrm>
            <a:effectLst/>
          </p:grpSpPr>
          <p:sp>
            <p:nvSpPr>
              <p:cNvPr id="43" name="Rounded Rectangle 42"/>
              <p:cNvSpPr/>
              <p:nvPr/>
            </p:nvSpPr>
            <p:spPr>
              <a:xfrm>
                <a:off x="4869236" y="2812491"/>
                <a:ext cx="2488425" cy="1440505"/>
              </a:xfrm>
              <a:prstGeom prst="roundRect">
                <a:avLst>
                  <a:gd name="adj" fmla="val 6667"/>
                </a:avLst>
              </a:prstGeom>
              <a:solidFill>
                <a:schemeClr val="bg1">
                  <a:lumMod val="95000"/>
                </a:schemeClr>
              </a:solidFill>
              <a:ln w="69850">
                <a:solidFill>
                  <a:srgbClr val="8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54391" y="2841262"/>
                <a:ext cx="23674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ยกเว้นภาษีเงินได้ในวงเงิน</a:t>
                </a:r>
                <a:endParaRPr lang="en-US" sz="1800" b="1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789100" y="598912"/>
              <a:ext cx="175507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latin typeface="Century Gothic" panose="020B0502020202020204" pitchFamily="34" charset="0"/>
                </a:rPr>
                <a:t>120</a:t>
              </a:r>
              <a:r>
                <a:rPr lang="en-US" sz="49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5682" y="1428004"/>
              <a:ext cx="16473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ของเงินสนับสนุน</a:t>
              </a:r>
              <a:endParaRPr lang="en-US" sz="1800" b="1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601881" y="2378326"/>
            <a:ext cx="0" cy="16200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87025" y="2378326"/>
            <a:ext cx="0" cy="16200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61034" y="1973505"/>
            <a:ext cx="17466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indent="-130969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th-TH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วิสาหกิจชุมชน/สหกรณ์</a:t>
            </a:r>
            <a:r>
              <a:rPr lang="en-US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65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ที่ขึ้นทะเบียนกับหน่วยงาน</a:t>
            </a:r>
            <a:r>
              <a:rPr lang="th-TH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องค์การปกครองส่วนท้องถิ่น</a:t>
            </a:r>
            <a:r>
              <a:rPr lang="en-US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415" y="4719293"/>
            <a:ext cx="5065810" cy="79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0025" indent="-200025">
              <a:lnSpc>
                <a:spcPts val="1800"/>
              </a:lnSpc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การยกระดับวิสาหกิจชุมชน/สหกรณ์</a:t>
            </a:r>
          </a:p>
          <a:p>
            <a:pPr marL="200025" indent="-200025">
              <a:lnSpc>
                <a:spcPts val="1800"/>
              </a:lnSpc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เป็นกลไกสนับสนุนให้ภาคเอกชนมีส่วนร่วมในการยกระดับเศรษฐกิจฐานราก</a:t>
            </a:r>
          </a:p>
          <a:p>
            <a:pPr marL="200025" indent="-200025">
              <a:lnSpc>
                <a:spcPts val="1800"/>
              </a:lnSpc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เป็นช่องทางให้มีการนำผลงานวิจัยในประเทศไปขยายผลในวงกว้างขึ้น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76064" y="4354454"/>
            <a:ext cx="1499128" cy="392415"/>
            <a:chOff x="4945311" y="4846864"/>
            <a:chExt cx="1998837" cy="523219"/>
          </a:xfrm>
        </p:grpSpPr>
        <p:sp>
          <p:nvSpPr>
            <p:cNvPr id="8" name="TextBox 7"/>
            <p:cNvSpPr txBox="1"/>
            <p:nvPr/>
          </p:nvSpPr>
          <p:spPr>
            <a:xfrm>
              <a:off x="4945311" y="4846864"/>
              <a:ext cx="1998837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9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ผลที่คาดว่าจะได้รับ</a:t>
              </a:r>
              <a:endParaRPr lang="en-US" sz="19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5914893" y="4307406"/>
              <a:ext cx="0" cy="1908000"/>
            </a:xfrm>
            <a:prstGeom prst="line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20354" y="2479141"/>
            <a:ext cx="3679282" cy="192791"/>
            <a:chOff x="3760471" y="2578161"/>
            <a:chExt cx="4905709" cy="25705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760471" y="2717037"/>
              <a:ext cx="4716000" cy="1"/>
            </a:xfrm>
            <a:prstGeom prst="line">
              <a:avLst/>
            </a:prstGeom>
            <a:ln w="66675">
              <a:solidFill>
                <a:srgbClr val="F5B9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8418164" y="2578161"/>
              <a:ext cx="248016" cy="247645"/>
              <a:chOff x="9320026" y="2644980"/>
              <a:chExt cx="248016" cy="24764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9320026" y="2644980"/>
                <a:ext cx="248016" cy="247645"/>
              </a:xfrm>
              <a:prstGeom prst="ellipse">
                <a:avLst/>
              </a:prstGeom>
              <a:solidFill>
                <a:srgbClr val="F5B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372390" y="270027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81528" y="2598827"/>
              <a:ext cx="4033147" cy="236389"/>
              <a:chOff x="3981528" y="2598827"/>
              <a:chExt cx="4033147" cy="2363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981528" y="2598857"/>
                <a:ext cx="371927" cy="236359"/>
                <a:chOff x="1663712" y="1897324"/>
                <a:chExt cx="371927" cy="236359"/>
              </a:xfrm>
            </p:grpSpPr>
            <p:sp>
              <p:nvSpPr>
                <p:cNvPr id="24" name="Chevron 23"/>
                <p:cNvSpPr/>
                <p:nvPr/>
              </p:nvSpPr>
              <p:spPr>
                <a:xfrm>
                  <a:off x="1801919" y="1899963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rgbClr val="F5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Chevron 60"/>
                <p:cNvSpPr/>
                <p:nvPr/>
              </p:nvSpPr>
              <p:spPr>
                <a:xfrm>
                  <a:off x="1701958" y="1897324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Chevron 64"/>
                <p:cNvSpPr/>
                <p:nvPr/>
              </p:nvSpPr>
              <p:spPr>
                <a:xfrm>
                  <a:off x="1663712" y="1897324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rgbClr val="F5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642748" y="2598827"/>
                <a:ext cx="371927" cy="236359"/>
                <a:chOff x="1663712" y="1897324"/>
                <a:chExt cx="371927" cy="236359"/>
              </a:xfrm>
            </p:grpSpPr>
            <p:sp>
              <p:nvSpPr>
                <p:cNvPr id="70" name="Chevron 69"/>
                <p:cNvSpPr/>
                <p:nvPr/>
              </p:nvSpPr>
              <p:spPr>
                <a:xfrm>
                  <a:off x="1801919" y="1899963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rgbClr val="F5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Chevron 70"/>
                <p:cNvSpPr/>
                <p:nvPr/>
              </p:nvSpPr>
              <p:spPr>
                <a:xfrm>
                  <a:off x="1701958" y="1897324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Chevron 71"/>
                <p:cNvSpPr/>
                <p:nvPr/>
              </p:nvSpPr>
              <p:spPr>
                <a:xfrm>
                  <a:off x="1663712" y="1897324"/>
                  <a:ext cx="233720" cy="233720"/>
                </a:xfrm>
                <a:prstGeom prst="chevron">
                  <a:avLst>
                    <a:gd name="adj" fmla="val 57085"/>
                  </a:avLst>
                </a:prstGeom>
                <a:solidFill>
                  <a:srgbClr val="F5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52" name="Elbow Connector 51"/>
          <p:cNvCxnSpPr>
            <a:stCxn id="43" idx="1"/>
            <a:endCxn id="2" idx="0"/>
          </p:cNvCxnSpPr>
          <p:nvPr/>
        </p:nvCxnSpPr>
        <p:spPr>
          <a:xfrm rot="10800000" flipV="1">
            <a:off x="2337827" y="1517950"/>
            <a:ext cx="1263777" cy="596858"/>
          </a:xfrm>
          <a:prstGeom prst="bentConnector2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256768" y="2096823"/>
            <a:ext cx="186012" cy="185734"/>
            <a:chOff x="9320026" y="2644980"/>
            <a:chExt cx="248016" cy="247645"/>
          </a:xfrm>
        </p:grpSpPr>
        <p:sp>
          <p:nvSpPr>
            <p:cNvPr id="54" name="Oval 53"/>
            <p:cNvSpPr/>
            <p:nvPr/>
          </p:nvSpPr>
          <p:spPr>
            <a:xfrm>
              <a:off x="9320026" y="2644980"/>
              <a:ext cx="248016" cy="24764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9372390" y="270027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976451" y="1435694"/>
            <a:ext cx="278945" cy="177269"/>
            <a:chOff x="1319334" y="985639"/>
            <a:chExt cx="371927" cy="236359"/>
          </a:xfrm>
        </p:grpSpPr>
        <p:sp>
          <p:nvSpPr>
            <p:cNvPr id="73" name="Chevron 72"/>
            <p:cNvSpPr/>
            <p:nvPr/>
          </p:nvSpPr>
          <p:spPr>
            <a:xfrm>
              <a:off x="1457541" y="988278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4" name="Chevron 73"/>
            <p:cNvSpPr/>
            <p:nvPr/>
          </p:nvSpPr>
          <p:spPr>
            <a:xfrm>
              <a:off x="1357580" y="985639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>
              <a:off x="1319334" y="985639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6200000" flipH="1">
            <a:off x="2199324" y="1674506"/>
            <a:ext cx="278945" cy="177269"/>
            <a:chOff x="1319334" y="985639"/>
            <a:chExt cx="371927" cy="236359"/>
          </a:xfrm>
        </p:grpSpPr>
        <p:sp>
          <p:nvSpPr>
            <p:cNvPr id="77" name="Chevron 76"/>
            <p:cNvSpPr/>
            <p:nvPr/>
          </p:nvSpPr>
          <p:spPr>
            <a:xfrm>
              <a:off x="1457541" y="988278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>
              <a:off x="1357580" y="985639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1319334" y="985639"/>
              <a:ext cx="233720" cy="233720"/>
            </a:xfrm>
            <a:prstGeom prst="chevron">
              <a:avLst>
                <a:gd name="adj" fmla="val 57085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70737" y="2288182"/>
            <a:ext cx="2598910" cy="1131698"/>
            <a:chOff x="4452114" y="2323547"/>
            <a:chExt cx="3063797" cy="1508930"/>
          </a:xfrm>
        </p:grpSpPr>
        <p:grpSp>
          <p:nvGrpSpPr>
            <p:cNvPr id="38" name="Group 37"/>
            <p:cNvGrpSpPr/>
            <p:nvPr/>
          </p:nvGrpSpPr>
          <p:grpSpPr>
            <a:xfrm>
              <a:off x="4452114" y="2323547"/>
              <a:ext cx="3056881" cy="1502864"/>
              <a:chOff x="4980459" y="2812492"/>
              <a:chExt cx="2415809" cy="1502864"/>
            </a:xfrm>
            <a:effectLst/>
          </p:grpSpPr>
          <p:sp>
            <p:nvSpPr>
              <p:cNvPr id="35" name="Rounded Rectangle 34"/>
              <p:cNvSpPr/>
              <p:nvPr/>
            </p:nvSpPr>
            <p:spPr>
              <a:xfrm>
                <a:off x="4980459" y="2812492"/>
                <a:ext cx="2415809" cy="1502864"/>
              </a:xfrm>
              <a:prstGeom prst="roundRect">
                <a:avLst>
                  <a:gd name="adj" fmla="val 6667"/>
                </a:avLst>
              </a:prstGeom>
              <a:solidFill>
                <a:schemeClr val="bg2"/>
              </a:solidFill>
              <a:ln w="69850">
                <a:solidFill>
                  <a:srgbClr val="F5B90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996948" y="2832523"/>
                <a:ext cx="239932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6922" indent="-136922">
                  <a:buFont typeface="Arial" panose="020B0604020202020204" pitchFamily="34" charset="0"/>
                  <a:buChar char="•"/>
                </a:pPr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เงินลงทุน </a:t>
                </a:r>
                <a:r>
                  <a:rPr lang="en-US" sz="20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&gt;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1 </a:t>
                </a:r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ลบ.เพื่อสนับสนุน</a:t>
                </a:r>
                <a:endParaRPr lang="en-US" sz="2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50997" y="3195240"/>
                <a:ext cx="1889497" cy="78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00025" indent="-128588">
                  <a:lnSpc>
                    <a:spcPts val="1875"/>
                  </a:lnSpc>
                  <a:buFontTx/>
                  <a:buChar char="-"/>
                </a:pP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เครื่องจักรและอุปกรณ์</a:t>
                </a:r>
              </a:p>
              <a:p>
                <a:pPr marL="200025" indent="-128588">
                  <a:lnSpc>
                    <a:spcPts val="1875"/>
                  </a:lnSpc>
                  <a:buFontTx/>
                  <a:buChar char="-"/>
                </a:pP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ค่าใช้จ่ายในการฝึกอบรม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479895" y="3298997"/>
              <a:ext cx="303601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6922" indent="-136922">
                <a:buFont typeface="Arial" panose="020B0604020202020204" pitchFamily="34" charset="0"/>
                <a:buChar char="•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มีความร่วมมือกับท้องถิ่น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0" b="50290"/>
          <a:stretch/>
        </p:blipFill>
        <p:spPr>
          <a:xfrm>
            <a:off x="2112504" y="3655366"/>
            <a:ext cx="474540" cy="48205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t="56724" r="173" b="-6434"/>
          <a:stretch/>
        </p:blipFill>
        <p:spPr>
          <a:xfrm>
            <a:off x="6433503" y="3642806"/>
            <a:ext cx="551987" cy="482056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7550844" y="3117729"/>
            <a:ext cx="1342034" cy="816463"/>
            <a:chOff x="10180916" y="383310"/>
            <a:chExt cx="1789378" cy="1088617"/>
          </a:xfrm>
        </p:grpSpPr>
        <p:sp>
          <p:nvSpPr>
            <p:cNvPr id="84" name="TextBox 83"/>
            <p:cNvSpPr txBox="1"/>
            <p:nvPr/>
          </p:nvSpPr>
          <p:spPr>
            <a:xfrm>
              <a:off x="10180916" y="1006843"/>
              <a:ext cx="1789378" cy="46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th-TH" sz="13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เกษตรและเกษตรแปรรูป</a:t>
              </a:r>
              <a:endParaRPr lang="en-US" sz="13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996" y="383310"/>
              <a:ext cx="1145042" cy="766182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753366" y="3944244"/>
            <a:ext cx="950901" cy="789452"/>
            <a:chOff x="10292343" y="4768730"/>
            <a:chExt cx="1267868" cy="105260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335" y="4768730"/>
              <a:ext cx="965305" cy="775829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0292343" y="5356249"/>
              <a:ext cx="1267868" cy="46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th-TH" sz="13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อุตสาหกรรมเบา</a:t>
              </a:r>
              <a:endParaRPr lang="en-US" sz="13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8582" y="1970684"/>
            <a:ext cx="1601547" cy="247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216" indent="-201216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th-TH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เป็นโครงการที่อยู่ในประเภทกิจการที่ขอรับการส่งเสริมได้ในปัจจุบัน</a:t>
            </a:r>
          </a:p>
          <a:p>
            <a:pPr marL="201216" indent="-201216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16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ที่เคยได้รับการส่งเสริมแต่ไม่เคยได้รับสิทธิประโยชน์ด้านภาษีเงินได้นิติบุคคลหรือสิทธิฯได้สิ้นสุดลงแล้ว</a:t>
            </a:r>
            <a:endParaRPr lang="en-US" sz="16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21" y="4727269"/>
            <a:ext cx="1395509" cy="622098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797195" y="5374187"/>
            <a:ext cx="91884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50"/>
              </a:lnSpc>
            </a:pPr>
            <a:r>
              <a:rPr lang="th-TH" sz="13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ท่องเที่ยวชุมชน</a:t>
            </a:r>
            <a:endParaRPr lang="en-US" sz="13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12998" y="3477687"/>
            <a:ext cx="3081293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25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(สนับสนุนไม่น้อยกว่า 2 แสนบาทต่อราย)</a:t>
            </a:r>
            <a:endParaRPr lang="en-US" sz="2025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6049" y="5727643"/>
            <a:ext cx="799610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ต้องยื่นขอรับการส่งเสริมตั้งแต่วันที่ </a:t>
            </a: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มกราคม 2562 ถึงวันที่ 30 ธันวาคม 2563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402100-4F10-440A-9B70-D52073CA5ED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28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ข้อสรุปมาตรการส่งเสริมการลงทุนเศรษฐกิจฐานราก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25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02100-4F10-440A-9B70-D52073CA5ED3}"/>
              </a:ext>
            </a:extLst>
          </p:cNvPr>
          <p:cNvSpPr/>
          <p:nvPr/>
        </p:nvSpPr>
        <p:spPr>
          <a:xfrm>
            <a:off x="0" y="0"/>
            <a:ext cx="9144000" cy="815248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600" b="1" dirty="0">
                <a:solidFill>
                  <a:srgbClr val="00B05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เงื่อนไขเกี่ยวกับผู้ขอรับการส่งเสริม  </a:t>
            </a:r>
            <a:r>
              <a:rPr lang="th-TH" sz="3600" b="1" dirty="0">
                <a:solidFill>
                  <a:srgbClr val="FF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A</a:t>
            </a:r>
            <a:r>
              <a:rPr lang="th-TH" sz="3600" b="1" dirty="0">
                <a:solidFill>
                  <a:srgbClr val="FF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)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3B3B7-15BB-490B-83DD-3760086E9BAD}"/>
              </a:ext>
            </a:extLst>
          </p:cNvPr>
          <p:cNvSpPr/>
          <p:nvPr/>
        </p:nvSpPr>
        <p:spPr>
          <a:xfrm>
            <a:off x="416575" y="815248"/>
            <a:ext cx="831084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marR="0" indent="-461963" algn="thaiDist">
              <a:spcAft>
                <a:spcPts val="0"/>
              </a:spcAft>
              <a:tabLst>
                <a:tab pos="461963" algn="l"/>
              </a:tabLst>
            </a:pPr>
            <a:r>
              <a:rPr lang="th-TH" sz="2600" b="1" u="sng" dirty="0">
                <a:solidFill>
                  <a:srgbClr val="00B05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คุณสมบัติ</a:t>
            </a:r>
          </a:p>
          <a:p>
            <a:pPr marL="461963" marR="0" indent="-461963" algn="thaiDist">
              <a:spcAft>
                <a:spcPts val="0"/>
              </a:spcAft>
              <a:buFont typeface="+mj-lt"/>
              <a:buAutoNum type="arabicParenR"/>
            </a:pPr>
            <a:r>
              <a:rPr lang="th-TH" sz="26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เป็นโครงการที่อยู่ในประเภทกิจการที่ขอรับการส่งเสริมได้ในปัจจุบัน</a:t>
            </a:r>
            <a:endParaRPr lang="en-US" sz="26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pPr marL="461963" marR="0" indent="-461963" algn="thaiDist">
              <a:spcAft>
                <a:spcPts val="0"/>
              </a:spcAft>
              <a:buFont typeface="+mj-lt"/>
              <a:buAutoNum type="arabicParenR"/>
            </a:pPr>
            <a:r>
              <a:rPr lang="th-TH" sz="26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ป็นโครงการที่เคยได้รับการส่งเสริมแต่ไม่เคยได้รับสิทธิประโยชน์ด้านภาษีเงินได้นิติบุคคลหรือสิทธิฯ ได้สิ้นสุดลงแล้ว</a:t>
            </a:r>
          </a:p>
          <a:p>
            <a:pPr marL="461963" indent="-406400" algn="thaiDist">
              <a:spcBef>
                <a:spcPts val="600"/>
              </a:spcBef>
            </a:pPr>
            <a:r>
              <a:rPr lang="th-TH" sz="2600" b="1" u="sng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ขอบข่ายการดำเนินงาน</a:t>
            </a:r>
          </a:p>
          <a:p>
            <a:pPr marL="569913" indent="-514350" algn="thaiDist">
              <a:spcBef>
                <a:spcPts val="600"/>
              </a:spcBef>
              <a:buFont typeface="+mj-lt"/>
              <a:buAutoNum type="arabicParenR"/>
            </a:pP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จะต้องดำเนินการตาม</a:t>
            </a: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แผนความร่วมมือกับองค์กรปกครองส่วนท้องถิ่น หรือสหกรณ์ หรือวิสาหกิจชุมชนในท้องถิ่น</a:t>
            </a:r>
            <a:r>
              <a:rPr lang="th-TH" sz="26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ในการสนับสนุน</a:t>
            </a: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กิจการด้านการเกษตรและเกษตรแปรรูป อุตสาหกรรมเบา และกิจการท่องเที่ยวชุมชน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ตามที่กำหนดเพื่อยกระดับขีดความสามารถของท้องถิ่น</a:t>
            </a:r>
          </a:p>
          <a:p>
            <a:pPr marL="569913" indent="-514350" algn="thaiDist">
              <a:spcBef>
                <a:spcPts val="600"/>
              </a:spcBef>
              <a:buFont typeface="+mj-lt"/>
              <a:buAutoNum type="arabicParenR"/>
            </a:pPr>
            <a:r>
              <a:rPr lang="th-TH" sz="26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</a:t>
            </a:r>
            <a:r>
              <a:rPr lang="th-TH" sz="2600" b="1" spc="-3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เงินลงทุนขั้นต่ำ</a:t>
            </a:r>
            <a:r>
              <a:rPr lang="th-TH" sz="26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ของแต่ละโครงการในการสนับสนุน </a:t>
            </a:r>
            <a:r>
              <a:rPr lang="th-TH" sz="2600" b="1" spc="-3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ไม่น้อยกว่า 1 ล้านบาท (ไม่รวมค่าที่ดินและทุนหมุนเวียน)</a:t>
            </a:r>
            <a:r>
              <a:rPr lang="th-TH" sz="26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6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โดยหากสนับสนุนหลายราย จะต้อง</a:t>
            </a:r>
            <a:r>
              <a:rPr lang="th-TH" sz="2600" b="1" spc="-3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ไม่น้อยกว่า 2 แสนบาทต่อราย</a:t>
            </a:r>
          </a:p>
          <a:p>
            <a:pPr marL="569913" indent="-514350" algn="thaiDist">
              <a:spcBef>
                <a:spcPts val="600"/>
              </a:spcBef>
              <a:buFont typeface="+mj-lt"/>
              <a:buAutoNum type="arabicParenR"/>
            </a:pPr>
            <a:r>
              <a:rPr lang="th-TH" sz="2600" b="1" dirty="0">
                <a:solidFill>
                  <a:srgbClr val="0033CC"/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จะต้องดำเนินการให้แล้วเสร็จภายใน 3 ปี นับตั้งแต่วันที่ออกบัตรส่งเสริม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0" b="50290"/>
          <a:stretch/>
        </p:blipFill>
        <p:spPr>
          <a:xfrm>
            <a:off x="7632654" y="96974"/>
            <a:ext cx="1511346" cy="15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02100-4F10-440A-9B70-D52073CA5ED3}"/>
              </a:ext>
            </a:extLst>
          </p:cNvPr>
          <p:cNvSpPr/>
          <p:nvPr/>
        </p:nvSpPr>
        <p:spPr>
          <a:xfrm>
            <a:off x="0" y="0"/>
            <a:ext cx="9144000" cy="815248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600" b="1" dirty="0">
                <a:solidFill>
                  <a:srgbClr val="00B05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คุณสมบัติของผู้รับการสนับสนุน </a:t>
            </a:r>
            <a:r>
              <a:rPr lang="th-TH" sz="3600" b="1" dirty="0">
                <a:solidFill>
                  <a:srgbClr val="FF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Browallia New" panose="020B0604020202020204" pitchFamily="34" charset="-34"/>
                <a:ea typeface="MS Mincho" panose="02020609040205080304" pitchFamily="49" charset="-128"/>
                <a:cs typeface="Browallia New" panose="020B0604020202020204" pitchFamily="34" charset="-34"/>
              </a:rPr>
              <a:t>B</a:t>
            </a:r>
            <a:r>
              <a:rPr lang="th-TH" sz="3600" b="1" dirty="0">
                <a:solidFill>
                  <a:srgbClr val="FF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)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3B3B7-15BB-490B-83DD-3760086E9BAD}"/>
              </a:ext>
            </a:extLst>
          </p:cNvPr>
          <p:cNvSpPr/>
          <p:nvPr/>
        </p:nvSpPr>
        <p:spPr>
          <a:xfrm>
            <a:off x="277086" y="881213"/>
            <a:ext cx="687185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 algn="thaiDist">
              <a:tabLst>
                <a:tab pos="461963" algn="l"/>
              </a:tabLst>
            </a:pPr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ต้องเป็นสหกรณ์หรือวิสาหกิจชุมชนในท้องถิ่นที่ขึ้นทะเบียนกับหน่วยงานที่เกี่ยวข้อง หรือเป็นองค์กรปกครองส่วนท้องถิ่น</a:t>
            </a:r>
          </a:p>
          <a:p>
            <a:pPr marL="461963" indent="-461963" algn="thaiDist">
              <a:spcBef>
                <a:spcPts val="600"/>
              </a:spcBef>
              <a:tabLst>
                <a:tab pos="461963" algn="l"/>
              </a:tabLst>
            </a:pPr>
            <a:r>
              <a:rPr lang="th-TH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 	ต้องดำเนินกิจการอย่างน้อยด้านใดด้านหนึ่งตามขอบข่าย ดังนี้</a:t>
            </a:r>
            <a:endParaRPr lang="en-US" sz="2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indent="-452438" algn="thaiDist"/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(1) 	</a:t>
            </a:r>
            <a:r>
              <a:rPr lang="th-TH" sz="2600" b="1" u="sng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กิจการด้านการเกษตรและเกษตรแปรรูป</a:t>
            </a:r>
            <a:r>
              <a:rPr lang="th-TH" sz="26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</a:t>
            </a:r>
            <a:r>
              <a:rPr lang="th-TH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กิจการที่มีความเชื่อมโยงและช่วยสร้างมูลค่าเพิ่มให้กับผลผลิตทางการเกษตรในท้องถิ่น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76312" indent="-514350" algn="thaiDist">
              <a:buAutoNum type="arabicParenBoth" startAt="2"/>
            </a:pPr>
            <a:r>
              <a:rPr lang="th-TH" sz="2600" b="1" u="sng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กิจการในอุตสาหกรรมเบา</a:t>
            </a:r>
            <a:r>
              <a:rPr lang="th-TH" sz="26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</a:t>
            </a:r>
            <a:r>
              <a:rPr lang="th-TH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กิจการผลิตในอุตสาหกรรมเบาที่มีความเชื่อมโยงและช่วยสร้างมูลค่าเพิ่มให้กับวัตถุดิบในท้องถิ่น</a:t>
            </a:r>
          </a:p>
          <a:p>
            <a:pPr marL="976312" indent="-514350" algn="thaiDist">
              <a:buAutoNum type="arabicParenBoth" startAt="2"/>
            </a:pPr>
            <a:r>
              <a:rPr lang="th-TH" sz="2600" b="1" u="sng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กิจการท่องเที่ยวชุมชน</a:t>
            </a:r>
            <a:r>
              <a:rPr lang="th-TH" sz="26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</a:t>
            </a:r>
            <a:r>
              <a:rPr lang="th-TH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ท่องเที่ยวชุมชนที่มีความเชื่อมโยงและช่วยสร้างประโยชน์เชิงเศรษฐกิจและสังคมจากการใช้ศักยภาพ อัตลักษณ์ด้านวัฒนธรรม และทรัพยากรธรรมชาติในท้องถิ่น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15221" y="2348956"/>
            <a:ext cx="1717137" cy="1028900"/>
            <a:chOff x="10180916" y="383310"/>
            <a:chExt cx="1717137" cy="1028900"/>
          </a:xfrm>
        </p:grpSpPr>
        <p:sp>
          <p:nvSpPr>
            <p:cNvPr id="7" name="TextBox 6"/>
            <p:cNvSpPr txBox="1"/>
            <p:nvPr/>
          </p:nvSpPr>
          <p:spPr>
            <a:xfrm>
              <a:off x="10180916" y="1006843"/>
              <a:ext cx="1717137" cy="40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เกษตรและเกษตรแปรรูป</a:t>
              </a:r>
              <a:endPara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996" y="383310"/>
              <a:ext cx="1145042" cy="76618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585250" y="3603382"/>
            <a:ext cx="1322798" cy="999876"/>
            <a:chOff x="10292343" y="4768730"/>
            <a:chExt cx="1322798" cy="9998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335" y="4768730"/>
              <a:ext cx="965305" cy="77582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292343" y="5356249"/>
              <a:ext cx="1322798" cy="412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อุตสาหกรรมเบา</a:t>
              </a:r>
              <a:endPara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22" y="4869094"/>
            <a:ext cx="1860678" cy="829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43686" y="5606959"/>
            <a:ext cx="1271502" cy="412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ท่องเที่ยวชุมชน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t="56724" r="173" b="-6434"/>
          <a:stretch/>
        </p:blipFill>
        <p:spPr>
          <a:xfrm>
            <a:off x="7317239" y="167310"/>
            <a:ext cx="1775604" cy="15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02100-4F10-440A-9B70-D52073CA5ED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2800" b="1" dirty="0">
                <a:solidFill>
                  <a:srgbClr val="00B05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ตัวอย่างแนวทางในการสนับสนุน</a:t>
            </a:r>
            <a:r>
              <a:rPr lang="th-TH" sz="2800" b="1" dirty="0">
                <a:solidFill>
                  <a:srgbClr val="00B050"/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กิจการด้านการเกษตรและอุตสาหกรรมเบา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830DB-8E92-4A3B-805B-0DC5FC00C267}"/>
              </a:ext>
            </a:extLst>
          </p:cNvPr>
          <p:cNvSpPr/>
          <p:nvPr/>
        </p:nvSpPr>
        <p:spPr>
          <a:xfrm>
            <a:off x="2209875" y="1159148"/>
            <a:ext cx="6697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indent="-231775" algn="thaiDi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การนำเทคโนโลยีหรือนวัตกรรมมาใช้ </a:t>
            </a:r>
            <a:r>
              <a:rPr lang="th-TH" sz="2800" dirty="0"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เช่น เครื่องจักรเทคโนโลยีดิจิทัล เพื่อยกระดับการผลิต</a:t>
            </a:r>
          </a:p>
          <a:p>
            <a:pPr marL="231775" marR="0" indent="-231775" algn="thaiDi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การฝึกอบรมเพื่อยกระดับเทคโนโลยีหรือมาตรฐานผลิต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การผลิตและใช้ปุ๋ยชีวภาพ มาตรฐานความปลอดภัยอาหาร การอบรมการออกแบบผลิตภัณฑ์</a:t>
            </a:r>
          </a:p>
          <a:p>
            <a:pPr marL="231775" marR="0" indent="-231775" algn="thaiDi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การพัฒนาผลิตภัณฑ์ชุมชนให้มีคุณภาพดี แสดงอัตลักษณ์ของท้องถิ่น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การออกแบบและผลิตบรรจุภัณฑ์ หรือผลิตภัณฑ์</a:t>
            </a:r>
            <a:endParaRPr lang="en-US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 descr="in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486" y="1067667"/>
            <a:ext cx="1246705" cy="1356879"/>
          </a:xfrm>
          <a:prstGeom prst="rect">
            <a:avLst/>
          </a:prstGeom>
        </p:spPr>
      </p:pic>
      <p:pic>
        <p:nvPicPr>
          <p:cNvPr id="6" name="Picture 5" descr="trai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83" y="2535383"/>
            <a:ext cx="1893865" cy="1233056"/>
          </a:xfrm>
          <a:prstGeom prst="rect">
            <a:avLst/>
          </a:prstGeom>
        </p:spPr>
      </p:pic>
      <p:pic>
        <p:nvPicPr>
          <p:cNvPr id="7" name="Picture 6" descr="desig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93" y="3893128"/>
            <a:ext cx="15126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A5489D-4FC0-4C46-84DB-BBD79C7F4056}"/>
              </a:ext>
            </a:extLst>
          </p:cNvPr>
          <p:cNvSpPr/>
          <p:nvPr/>
        </p:nvSpPr>
        <p:spPr>
          <a:xfrm>
            <a:off x="427389" y="524442"/>
            <a:ext cx="634748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thaiDist">
              <a:spcBef>
                <a:spcPts val="600"/>
              </a:spcBef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การสร้างการเติบโตและดึงดูดการท่องเที่ยวชุมชน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สร้างสิ่งอำนวยความสะดวก</a:t>
            </a:r>
          </a:p>
          <a:p>
            <a:pPr marL="231775" indent="-231775" algn="thaiDist">
              <a:spcBef>
                <a:spcPts val="600"/>
              </a:spcBef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การสนับสนุนเพื่อยกระดับมาตรฐานและความปลอดภัย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สนับสนุนอุปกรณ์ความปลอดภัยสำหรับการท่องเที่ยวทางทะเลหรือการเดินป่า ฝึกอบรมเจ้าหน้าที่หน่วยกู้ภัย </a:t>
            </a:r>
          </a:p>
          <a:p>
            <a:pPr marL="231775" indent="-231775" algn="thaiDist">
              <a:spcBef>
                <a:spcPts val="600"/>
              </a:spcBef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การสนับสนุนเพื่อยกระดับการท่องเที่ยวชุมชนให้ยั่งยืน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อบรมสร้างความรู้ด้านอนุรักษ์สิ่งแวดล้อม สนับสนุน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การใช้อุปกรณ์ประหยัดพลังงานหรือรถไฟฟ้าลดมลพิษ</a:t>
            </a:r>
          </a:p>
          <a:p>
            <a:pPr marL="231775" indent="-231775" algn="thaiDist">
              <a:spcBef>
                <a:spcPts val="600"/>
              </a:spcBef>
              <a:buFontTx/>
              <a:buChar char="-"/>
            </a:pP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การสนับสนุนการนำเทคโนโลยี </a:t>
            </a:r>
            <a:r>
              <a:rPr lang="en-US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IoT </a:t>
            </a: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8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Big Data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ใช้พัฒนาแหล่งท่องเที่ยวให้รองรับนักท่องเที่ยวที่มีคุณภาพและเชื่อมโยงสู่แหล่งท่องเที่ยวเมืองรอง เช่น สร้างระบบ 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Smart Tourism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เพื่อช่วยบูรณาการข้อมูลแหล่งท่องเที่ยวให้เป็นระบบยิ่งขึ้น</a:t>
            </a:r>
            <a:endParaRPr lang="en-US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54D1A-EE45-4619-80B5-586E2D4BB48A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2800" b="1" dirty="0">
                <a:solidFill>
                  <a:srgbClr val="00B05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ตัวอย่างแนวทางในการสนับสนุน</a:t>
            </a:r>
            <a:r>
              <a:rPr lang="th-TH" sz="2800" b="1" dirty="0">
                <a:solidFill>
                  <a:srgbClr val="00B050"/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กิจการท่องเที่ยวชุมชน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pic>
        <p:nvPicPr>
          <p:cNvPr id="4" name="Picture 3" descr="tour1.png"/>
          <p:cNvPicPr>
            <a:picLocks noChangeAspect="1"/>
          </p:cNvPicPr>
          <p:nvPr/>
        </p:nvPicPr>
        <p:blipFill>
          <a:blip r:embed="rId2" cstate="print"/>
          <a:srcRect l="13212" r="12121"/>
          <a:stretch>
            <a:fillRect/>
          </a:stretch>
        </p:blipFill>
        <p:spPr>
          <a:xfrm>
            <a:off x="6871841" y="3030679"/>
            <a:ext cx="1925787" cy="1444340"/>
          </a:xfrm>
          <a:prstGeom prst="rect">
            <a:avLst/>
          </a:prstGeom>
        </p:spPr>
      </p:pic>
      <p:pic>
        <p:nvPicPr>
          <p:cNvPr id="5" name="Picture 4" descr="tour2.jpg"/>
          <p:cNvPicPr>
            <a:picLocks noChangeAspect="1"/>
          </p:cNvPicPr>
          <p:nvPr/>
        </p:nvPicPr>
        <p:blipFill>
          <a:blip r:embed="rId3" cstate="print"/>
          <a:srcRect t="30395"/>
          <a:stretch>
            <a:fillRect/>
          </a:stretch>
        </p:blipFill>
        <p:spPr>
          <a:xfrm>
            <a:off x="7146355" y="1814955"/>
            <a:ext cx="1512731" cy="1052936"/>
          </a:xfrm>
          <a:prstGeom prst="rect">
            <a:avLst/>
          </a:prstGeom>
        </p:spPr>
      </p:pic>
      <p:pic>
        <p:nvPicPr>
          <p:cNvPr id="7" name="Picture 6" descr="trip2.jpg"/>
          <p:cNvPicPr>
            <a:picLocks noChangeAspect="1"/>
          </p:cNvPicPr>
          <p:nvPr/>
        </p:nvPicPr>
        <p:blipFill>
          <a:blip r:embed="rId4" cstate="print"/>
          <a:srcRect b="6888"/>
          <a:stretch>
            <a:fillRect/>
          </a:stretch>
        </p:blipFill>
        <p:spPr>
          <a:xfrm>
            <a:off x="6969743" y="4770389"/>
            <a:ext cx="1869458" cy="1367175"/>
          </a:xfrm>
          <a:prstGeom prst="rect">
            <a:avLst/>
          </a:prstGeom>
        </p:spPr>
      </p:pic>
      <p:pic>
        <p:nvPicPr>
          <p:cNvPr id="8" name="Picture 7" descr="tour5.png"/>
          <p:cNvPicPr>
            <a:picLocks noChangeAspect="1"/>
          </p:cNvPicPr>
          <p:nvPr/>
        </p:nvPicPr>
        <p:blipFill>
          <a:blip r:embed="rId5" cstate="print"/>
          <a:srcRect l="11497" t="10214" r="12353" b="9358"/>
          <a:stretch>
            <a:fillRect/>
          </a:stretch>
        </p:blipFill>
        <p:spPr>
          <a:xfrm>
            <a:off x="7329053" y="544224"/>
            <a:ext cx="1163782" cy="12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D1E09-3EF1-47AB-A87E-53AA74BAF59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2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itchFamily="34" charset="-34"/>
              </a:rPr>
              <a:t>ความเป็นมา (</a:t>
            </a:r>
            <a:r>
              <a:rPr lang="en-US" sz="32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itchFamily="34" charset="-34"/>
              </a:rPr>
              <a:t>1/2)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449704" y="706474"/>
            <a:ext cx="8244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600"/>
              </a:spcAft>
            </a:pPr>
            <a:r>
              <a:rPr lang="en-US" sz="2600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	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รัฐบาลมีนโยบายที่ให้ความสำคัญกับการพัฒนาเพื่อสร้างความเข้มแข็งให้กับ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ทุกภาคส่วน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ของประเทศ อย่างครอบคลุม สมดุล และยั่งยืน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                 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ทั้งในด้านเศรษฐกิจ สังคม และสิ่งแวดล้อม โดยเฉพาะอย่างยิ่ง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เศรษฐกิจฐานราก</a:t>
            </a:r>
            <a:endParaRPr lang="en-US" sz="2800" b="1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0680" y="2352218"/>
            <a:ext cx="2717374" cy="412934"/>
            <a:chOff x="683581" y="3691248"/>
            <a:chExt cx="2717374" cy="412934"/>
          </a:xfrm>
        </p:grpSpPr>
        <p:sp>
          <p:nvSpPr>
            <p:cNvPr id="15" name="Rectangle 14"/>
            <p:cNvSpPr/>
            <p:nvPr/>
          </p:nvSpPr>
          <p:spPr>
            <a:xfrm>
              <a:off x="683581" y="3693111"/>
              <a:ext cx="2717374" cy="37286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581" y="3691248"/>
              <a:ext cx="2682731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th-TH" sz="20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การขับเคลื่อนนโยบายรัฐบาล</a:t>
              </a:r>
              <a:endParaRPr lang="en-US" sz="2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43137" y="4429543"/>
            <a:ext cx="320205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 algn="thaiDist">
              <a:lnSpc>
                <a:spcPts val="2000"/>
              </a:lnSpc>
              <a:buFont typeface="Arial" pitchFamily="34" charset="0"/>
              <a:buChar char="•"/>
            </a:pP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การสร้างความเข้มแข็งและมั่นคงจากภายในประเทศ ให้กับทุกภาคส่วน</a:t>
            </a:r>
          </a:p>
          <a:p>
            <a:pPr marL="176213" indent="-176213" algn="thaiDist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การเติบโตอย่างทั่วถึงมีความครอบคลุม สมดุล และยั่งยืน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25656" t="37565" r="50303" b="20954"/>
          <a:stretch/>
        </p:blipFill>
        <p:spPr>
          <a:xfrm>
            <a:off x="6342523" y="2743314"/>
            <a:ext cx="1747019" cy="16956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877676" y="2426246"/>
            <a:ext cx="2682731" cy="424986"/>
            <a:chOff x="-14469" y="3693111"/>
            <a:chExt cx="2682731" cy="424986"/>
          </a:xfrm>
        </p:grpSpPr>
        <p:sp>
          <p:nvSpPr>
            <p:cNvPr id="43" name="Rectangle 42"/>
            <p:cNvSpPr/>
            <p:nvPr/>
          </p:nvSpPr>
          <p:spPr>
            <a:xfrm>
              <a:off x="683581" y="3693111"/>
              <a:ext cx="1270043" cy="372862"/>
            </a:xfrm>
            <a:prstGeom prst="rect">
              <a:avLst/>
            </a:prstGeom>
            <a:solidFill>
              <a:srgbClr val="1F4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4469" y="3705163"/>
              <a:ext cx="2682731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th-TH" sz="20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เป้าหมาย</a:t>
              </a:r>
              <a:endParaRPr lang="en-US" sz="2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2567" y="4314659"/>
            <a:ext cx="3191918" cy="1881620"/>
            <a:chOff x="2611394" y="2585166"/>
            <a:chExt cx="4434542" cy="2614141"/>
          </a:xfrm>
        </p:grpSpPr>
        <p:graphicFrame>
          <p:nvGraphicFramePr>
            <p:cNvPr id="17" name="Diagram 16"/>
            <p:cNvGraphicFramePr/>
            <p:nvPr>
              <p:extLst/>
            </p:nvPr>
          </p:nvGraphicFramePr>
          <p:xfrm>
            <a:off x="2611394" y="2585166"/>
            <a:ext cx="4434542" cy="26141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4061717" y="3729281"/>
              <a:ext cx="1739777" cy="513115"/>
              <a:chOff x="2602893" y="5028291"/>
              <a:chExt cx="1739777" cy="5131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633475" y="5064631"/>
                <a:ext cx="1548540" cy="3637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602893" y="5028291"/>
                <a:ext cx="1739777" cy="513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กลไกประชารัฐ </a:t>
                </a:r>
                <a:endParaRPr lang="en-US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pic>
        <p:nvPicPr>
          <p:cNvPr id="46" name="Picture 6" descr="à¸à¸¥à¸à¸²à¸£à¸à¹à¸à¸«à¸²à¸£à¸¹à¸à¸ à¸²à¸à¸ªà¸³à¸«à¸£à¸±à¸ THAILAND 4.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8" y="2774847"/>
            <a:ext cx="2677117" cy="14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833929" y="3262140"/>
            <a:ext cx="1619796" cy="1558248"/>
            <a:chOff x="3996719" y="3242119"/>
            <a:chExt cx="1619796" cy="1558248"/>
          </a:xfrm>
        </p:grpSpPr>
        <p:grpSp>
          <p:nvGrpSpPr>
            <p:cNvPr id="47" name="Group 46"/>
            <p:cNvGrpSpPr/>
            <p:nvPr/>
          </p:nvGrpSpPr>
          <p:grpSpPr>
            <a:xfrm rot="5400000">
              <a:off x="3687665" y="3557318"/>
              <a:ext cx="1552103" cy="933995"/>
              <a:chOff x="3731715" y="3605211"/>
              <a:chExt cx="1552103" cy="933995"/>
            </a:xfrm>
          </p:grpSpPr>
          <p:sp>
            <p:nvSpPr>
              <p:cNvPr id="69" name="Chevron 68"/>
              <p:cNvSpPr/>
              <p:nvPr/>
            </p:nvSpPr>
            <p:spPr>
              <a:xfrm rot="16200000">
                <a:off x="4164867" y="3420254"/>
                <a:ext cx="685800" cy="1552103"/>
              </a:xfrm>
              <a:prstGeom prst="chevron">
                <a:avLst>
                  <a:gd name="adj" fmla="val 74562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>
              <a:xfrm rot="16200000">
                <a:off x="4164867" y="3172059"/>
                <a:ext cx="685800" cy="1552103"/>
              </a:xfrm>
              <a:prstGeom prst="chevron">
                <a:avLst>
                  <a:gd name="adj" fmla="val 7456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5400000">
              <a:off x="4373466" y="3551173"/>
              <a:ext cx="1552103" cy="933995"/>
              <a:chOff x="3731715" y="3605211"/>
              <a:chExt cx="1552103" cy="933995"/>
            </a:xfrm>
          </p:grpSpPr>
          <p:sp>
            <p:nvSpPr>
              <p:cNvPr id="74" name="Chevron 73"/>
              <p:cNvSpPr/>
              <p:nvPr/>
            </p:nvSpPr>
            <p:spPr>
              <a:xfrm rot="16200000">
                <a:off x="4164867" y="3420254"/>
                <a:ext cx="685800" cy="1552103"/>
              </a:xfrm>
              <a:prstGeom prst="chevron">
                <a:avLst>
                  <a:gd name="adj" fmla="val 7456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hevron 74"/>
              <p:cNvSpPr/>
              <p:nvPr/>
            </p:nvSpPr>
            <p:spPr>
              <a:xfrm rot="16200000">
                <a:off x="4164867" y="3172059"/>
                <a:ext cx="685800" cy="1552103"/>
              </a:xfrm>
              <a:prstGeom prst="chevron">
                <a:avLst>
                  <a:gd name="adj" fmla="val 74562"/>
                </a:avLst>
              </a:prstGeom>
              <a:solidFill>
                <a:srgbClr val="1F4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322567" y="2243977"/>
            <a:ext cx="3264012" cy="3952302"/>
          </a:xfrm>
          <a:prstGeom prst="rect">
            <a:avLst/>
          </a:prstGeom>
          <a:noFill/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597081" y="2243977"/>
            <a:ext cx="3264012" cy="3952302"/>
          </a:xfrm>
          <a:prstGeom prst="rect">
            <a:avLst/>
          </a:prstGeom>
          <a:noFill/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02100-4F10-440A-9B70-D52073CA5ED3}"/>
              </a:ext>
            </a:extLst>
          </p:cNvPr>
          <p:cNvSpPr/>
          <p:nvPr/>
        </p:nvSpPr>
        <p:spPr>
          <a:xfrm>
            <a:off x="0" y="0"/>
            <a:ext cx="9144000" cy="72711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2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มาตรการส่งเสริมการลงทุนเศรษฐกิจฐานราก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8A611-D955-476D-AE32-F978BCC1E641}"/>
              </a:ext>
            </a:extLst>
          </p:cNvPr>
          <p:cNvSpPr/>
          <p:nvPr/>
        </p:nvSpPr>
        <p:spPr>
          <a:xfrm>
            <a:off x="496577" y="778235"/>
            <a:ext cx="809324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สิทธิและประโยชน์</a:t>
            </a:r>
            <a:endParaRPr lang="en-US" sz="2800" b="1" u="sng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indent="914400" algn="thaiDist"/>
            <a:r>
              <a:rPr lang="th-TH" sz="28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ยกเว้นภาษีเงินได้นิติบุคคล </a:t>
            </a: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3 ปี </a:t>
            </a:r>
            <a:r>
              <a:rPr lang="th-TH" sz="28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ให้กับกิจการที่ดำเนินการอยู่เดิมของผู้ให้การสนับสนุน  </a:t>
            </a:r>
          </a:p>
          <a:p>
            <a:pPr indent="914400" algn="thaiDist"/>
            <a:r>
              <a:rPr lang="th-TH" sz="28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มูลค่ายกเว้นภาษีเงินได้นิติบุคคล </a:t>
            </a: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ไม่เกิน</a:t>
            </a:r>
            <a:r>
              <a:rPr lang="th-TH" sz="2800" b="1" spc="-20" dirty="0">
                <a:solidFill>
                  <a:srgbClr val="0033CC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ร้อยละ 120 ของเงินลงทุนหรือค่าใช้จ่ายที่จ่ายไปจริงในการสนับสนุน</a:t>
            </a:r>
            <a:r>
              <a:rPr lang="th-TH" sz="2800" b="1" dirty="0">
                <a:solidFill>
                  <a:srgbClr val="0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ตามที่สำนักงานกำหนด เช่น     </a:t>
            </a:r>
            <a:r>
              <a:rPr lang="th-TH" sz="2800" b="1" dirty="0">
                <a:solidFill>
                  <a:srgbClr val="0033CC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ค่าก่อสร้างโรงงาน ค่าเครื่องจักรและอุปกรณ์ ค่าใช้จ่ายในการฝึกอบรม</a:t>
            </a:r>
          </a:p>
          <a:p>
            <a:pPr indent="914400" algn="thaiDist"/>
            <a:endParaRPr lang="th-TH" sz="28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pPr indent="914400" algn="thaiDist"/>
            <a:endParaRPr lang="th-TH" sz="28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pPr indent="914400" algn="thaiDist"/>
            <a:endParaRPr lang="th-TH" sz="28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pPr indent="914400" algn="thaiDist"/>
            <a:endParaRPr lang="th-TH" sz="24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r>
              <a:rPr lang="th-TH" sz="2800" b="1" dirty="0"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           ทั้งนี้ ต้องยื่นขอรับการส่งเสริมตั้งแต่</a:t>
            </a:r>
            <a:r>
              <a:rPr lang="th-TH" sz="2800" b="1" dirty="0">
                <a:solidFill>
                  <a:srgbClr val="C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วันที่ 2 มกราคม 2562 ถึงวันที่ 30 ธันวาคม 2563 </a:t>
            </a:r>
          </a:p>
        </p:txBody>
      </p:sp>
      <p:pic>
        <p:nvPicPr>
          <p:cNvPr id="7" name="Picture 6" descr="training.png"/>
          <p:cNvPicPr>
            <a:picLocks noChangeAspect="1"/>
          </p:cNvPicPr>
          <p:nvPr/>
        </p:nvPicPr>
        <p:blipFill rotWithShape="1">
          <a:blip r:embed="rId2" cstate="print"/>
          <a:srcRect t="17319" b="34116"/>
          <a:stretch/>
        </p:blipFill>
        <p:spPr>
          <a:xfrm>
            <a:off x="5839851" y="3594390"/>
            <a:ext cx="2984607" cy="943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99" y="3461522"/>
            <a:ext cx="2238331" cy="139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7" y="3375720"/>
            <a:ext cx="2749343" cy="15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28" y="248489"/>
            <a:ext cx="8801100" cy="507831"/>
            <a:chOff x="290945" y="-906105"/>
            <a:chExt cx="11734800" cy="677107"/>
          </a:xfrm>
        </p:grpSpPr>
        <p:sp>
          <p:nvSpPr>
            <p:cNvPr id="7" name="Rectangle 6"/>
            <p:cNvSpPr/>
            <p:nvPr/>
          </p:nvSpPr>
          <p:spPr>
            <a:xfrm>
              <a:off x="290945" y="-872837"/>
              <a:ext cx="11734800" cy="56111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17840" y="-906105"/>
              <a:ext cx="2676375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ผลที่คาดว่าจะได้รับ</a:t>
              </a:r>
              <a:endParaRPr lang="en-US" sz="2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1450" y="1590800"/>
            <a:ext cx="8801100" cy="4130387"/>
            <a:chOff x="228600" y="1122216"/>
            <a:chExt cx="11734800" cy="5507182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228600" y="1122217"/>
              <a:ext cx="3803072" cy="5507181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4855" y="1122218"/>
              <a:ext cx="3803072" cy="5507180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60328" y="1122216"/>
              <a:ext cx="3803072" cy="5507181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6532" y="4872375"/>
            <a:ext cx="2820003" cy="338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การยกระดับวิสาหกิจชุมชน/สหกรณ์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3632" y="4869884"/>
            <a:ext cx="25506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เป็นกลไกสนับสนุนให้ภาคเอกชน</a:t>
            </a:r>
          </a:p>
          <a:p>
            <a:pPr algn="ctr"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มีส่วนร่วมในการยกระดับ</a:t>
            </a:r>
          </a:p>
          <a:p>
            <a:pPr algn="ctr"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เศรษฐกิจฐานราก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8659" y="4872374"/>
            <a:ext cx="2763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เป็นช่องทางให้มีการนำผลงานวิจัย</a:t>
            </a:r>
          </a:p>
          <a:p>
            <a:pPr algn="ctr">
              <a:lnSpc>
                <a:spcPts val="1800"/>
              </a:lnSpc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ในประเทศไปขยายผลในวงกว้างขึ้น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4716" y="4807540"/>
            <a:ext cx="8562412" cy="215"/>
            <a:chOff x="392954" y="5334287"/>
            <a:chExt cx="11416549" cy="28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2954" y="5334287"/>
              <a:ext cx="347436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00585" y="5334574"/>
              <a:ext cx="347436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35139" y="5334287"/>
              <a:ext cx="347436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59216"/>
          <a:stretch/>
        </p:blipFill>
        <p:spPr>
          <a:xfrm>
            <a:off x="797134" y="3833561"/>
            <a:ext cx="1600936" cy="8121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4" t="-9230" r="-7983" b="43557"/>
          <a:stretch/>
        </p:blipFill>
        <p:spPr>
          <a:xfrm>
            <a:off x="226631" y="1759909"/>
            <a:ext cx="2811233" cy="130770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90156" y="3084347"/>
            <a:ext cx="2232875" cy="785232"/>
            <a:chOff x="653541" y="2834992"/>
            <a:chExt cx="2977166" cy="1046976"/>
          </a:xfrm>
        </p:grpSpPr>
        <p:grpSp>
          <p:nvGrpSpPr>
            <p:cNvPr id="28" name="Group 27"/>
            <p:cNvGrpSpPr/>
            <p:nvPr/>
          </p:nvGrpSpPr>
          <p:grpSpPr>
            <a:xfrm>
              <a:off x="653541" y="3144804"/>
              <a:ext cx="2977165" cy="737164"/>
              <a:chOff x="1347375" y="3202693"/>
              <a:chExt cx="2256442" cy="604930"/>
            </a:xfrm>
          </p:grpSpPr>
          <p:sp>
            <p:nvSpPr>
              <p:cNvPr id="26" name="Chevron 25"/>
              <p:cNvSpPr/>
              <p:nvPr/>
            </p:nvSpPr>
            <p:spPr>
              <a:xfrm rot="16200000">
                <a:off x="2228488" y="2432294"/>
                <a:ext cx="508474" cy="2242184"/>
              </a:xfrm>
              <a:prstGeom prst="chevron">
                <a:avLst>
                  <a:gd name="adj" fmla="val 89753"/>
                </a:avLst>
              </a:prstGeom>
              <a:solidFill>
                <a:srgbClr val="AD8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 rot="16200000">
                <a:off x="2214230" y="2335838"/>
                <a:ext cx="508474" cy="2242183"/>
              </a:xfrm>
              <a:prstGeom prst="chevron">
                <a:avLst>
                  <a:gd name="adj" fmla="val 87583"/>
                </a:avLst>
              </a:prstGeom>
              <a:solidFill>
                <a:srgbClr val="F5B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53542" y="2834992"/>
              <a:ext cx="2977165" cy="737164"/>
              <a:chOff x="1347375" y="3202693"/>
              <a:chExt cx="2256442" cy="604930"/>
            </a:xfrm>
          </p:grpSpPr>
          <p:sp>
            <p:nvSpPr>
              <p:cNvPr id="32" name="Chevron 31"/>
              <p:cNvSpPr/>
              <p:nvPr/>
            </p:nvSpPr>
            <p:spPr>
              <a:xfrm rot="16200000">
                <a:off x="2228488" y="2432294"/>
                <a:ext cx="508474" cy="2242184"/>
              </a:xfrm>
              <a:prstGeom prst="chevron">
                <a:avLst>
                  <a:gd name="adj" fmla="val 89753"/>
                </a:avLst>
              </a:prstGeom>
              <a:solidFill>
                <a:srgbClr val="AD8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hevron 32"/>
              <p:cNvSpPr/>
              <p:nvPr/>
            </p:nvSpPr>
            <p:spPr>
              <a:xfrm rot="16200000">
                <a:off x="2214230" y="2335838"/>
                <a:ext cx="508474" cy="2242183"/>
              </a:xfrm>
              <a:prstGeom prst="chevron">
                <a:avLst>
                  <a:gd name="adj" fmla="val 87583"/>
                </a:avLst>
              </a:prstGeom>
              <a:solidFill>
                <a:srgbClr val="F5B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156697" y="1758535"/>
            <a:ext cx="2758413" cy="2861240"/>
            <a:chOff x="4208929" y="1201714"/>
            <a:chExt cx="3677884" cy="381498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/>
            <a:srcRect l="14446"/>
            <a:stretch/>
          </p:blipFill>
          <p:spPr>
            <a:xfrm>
              <a:off x="4208929" y="1328268"/>
              <a:ext cx="3677884" cy="3688432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5622865" y="1201714"/>
              <a:ext cx="1515975" cy="1649063"/>
              <a:chOff x="5622865" y="1201714"/>
              <a:chExt cx="1515975" cy="1649063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29" y="2403714"/>
                <a:ext cx="532269" cy="447063"/>
              </a:xfrm>
              <a:prstGeom prst="rect">
                <a:avLst/>
              </a:prstGeom>
            </p:spPr>
          </p:pic>
          <p:sp>
            <p:nvSpPr>
              <p:cNvPr id="38" name="Cloud Callout 37"/>
              <p:cNvSpPr/>
              <p:nvPr/>
            </p:nvSpPr>
            <p:spPr>
              <a:xfrm>
                <a:off x="5622865" y="1201714"/>
                <a:ext cx="1291506" cy="757671"/>
              </a:xfrm>
              <a:prstGeom prst="cloudCallout">
                <a:avLst>
                  <a:gd name="adj1" fmla="val -23957"/>
                  <a:gd name="adj2" fmla="val 71374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74150" y="1354243"/>
                <a:ext cx="14646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Century Gothic" panose="020B0502020202020204" pitchFamily="34" charset="0"/>
                  </a:rPr>
                  <a:t> </a:t>
                </a:r>
                <a:r>
                  <a:rPr lang="th-TH" sz="9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ในวงเงิน</a:t>
                </a:r>
                <a:r>
                  <a:rPr lang="en-US" sz="9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900" b="1" dirty="0">
                    <a:latin typeface="Century Gothic" panose="020B0502020202020204" pitchFamily="34" charset="0"/>
                  </a:rPr>
                  <a:t>120</a:t>
                </a:r>
                <a:r>
                  <a:rPr lang="en-US" sz="15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70972" y="1286117"/>
                <a:ext cx="90238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825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ยกเว้นภาษีเงินได้</a:t>
                </a:r>
                <a:endParaRPr lang="en-US" sz="825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47193" y="1600535"/>
                <a:ext cx="95795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9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ของเงินสนับสนุน</a:t>
                </a:r>
                <a:endParaRPr lang="en-US" sz="900" b="1" dirty="0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92" y="1635391"/>
            <a:ext cx="2889044" cy="31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DFEEB2D9-348D-4AA6-8F31-A0A93153E0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066800"/>
            <a:ext cx="7886700" cy="3295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th-TH" altLang="th-TH" sz="5400" dirty="0">
                <a:solidFill>
                  <a:srgbClr val="000099"/>
                </a:solidFill>
                <a:effectLst/>
              </a:rPr>
              <a:t>การพิจารณาเงินลงทุน</a:t>
            </a:r>
            <a:br>
              <a:rPr lang="th-TH" altLang="th-TH" sz="5400" dirty="0">
                <a:solidFill>
                  <a:srgbClr val="000099"/>
                </a:solidFill>
                <a:effectLst/>
              </a:rPr>
            </a:br>
            <a:r>
              <a:rPr lang="th-TH" altLang="th-TH" sz="5400" dirty="0">
                <a:solidFill>
                  <a:srgbClr val="000099"/>
                </a:solidFill>
                <a:effectLst/>
              </a:rPr>
              <a:t>ตามมาตรการส่งเสริมสำหรับ</a:t>
            </a:r>
            <a:br>
              <a:rPr lang="th-TH" altLang="th-TH" sz="5400" dirty="0">
                <a:solidFill>
                  <a:srgbClr val="000099"/>
                </a:solidFill>
                <a:effectLst/>
              </a:rPr>
            </a:br>
            <a:r>
              <a:rPr lang="th-TH" altLang="th-TH" sz="5400" dirty="0">
                <a:solidFill>
                  <a:srgbClr val="000099"/>
                </a:solidFill>
                <a:effectLst/>
              </a:rPr>
              <a:t>ภาคการเกษตรในระดับท้องถิ่น</a:t>
            </a:r>
            <a:endParaRPr lang="th-TH" altLang="th-TH" sz="3600" dirty="0">
              <a:solidFill>
                <a:srgbClr val="000099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B35F2-6DBD-4C62-ACBB-B5542718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32" y="4495800"/>
            <a:ext cx="809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th-TH" altLang="th-TH" sz="2800" dirty="0">
                <a:solidFill>
                  <a:srgbClr val="C00000"/>
                </a:solidFill>
              </a:rPr>
              <a:t>* ให้นับค่าใช้จ่ายที่เกิดขึ้นจริงตั้งแต่วันยื่นคำขอรับการส่งเสริมจนถึงวันครบเปิดดำเนินการ</a:t>
            </a:r>
          </a:p>
          <a:p>
            <a:pPr algn="l"/>
            <a:r>
              <a:rPr lang="th-TH" altLang="th-TH" sz="2800" dirty="0">
                <a:solidFill>
                  <a:srgbClr val="C00000"/>
                </a:solidFill>
              </a:rPr>
              <a:t>เท่านั้น ถึงแม้จะได้รับให้ขยายระยะเวลาเปิดดำเนินการ</a:t>
            </a:r>
            <a:endParaRPr lang="th-TH" altLang="th-TH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CEEC0C02-0450-46E5-BA8A-8235567C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C00"/>
          </a:soli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ความหมายรายการเงินลงทุน (1)</a:t>
            </a:r>
            <a:endParaRPr lang="th-TH" altLang="th-TH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CA74EAFF-4944-41FC-BE45-EBAAC4745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10550" cy="4743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h-TH" altLang="th-TH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</a:t>
            </a:r>
            <a:r>
              <a:rPr lang="th-TH" altLang="th-TH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1.  </a:t>
            </a:r>
            <a:r>
              <a:rPr lang="th-TH" altLang="th-TH" sz="4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ค่าก่อสร้าง</a:t>
            </a:r>
            <a:endParaRPr lang="th-TH" altLang="th-TH" sz="4000" dirty="0">
              <a:solidFill>
                <a:srgbClr val="000099"/>
              </a:solidFill>
              <a:latin typeface="Angsana New" panose="02020603050405020304" pitchFamily="18" charset="-34"/>
            </a:endParaRP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กรณีก่อสร้างเอง</a:t>
            </a: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กรณีซื้ออาคารหรือใช้อาคารที่มีอยู่แล้ว</a:t>
            </a: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กรณีเช่าอาคารหรือโรงงานต้องมากกว่า  3  ปี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CA83F176-75F2-4E4C-8E3A-1D50094D1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  <a:solidFill>
            <a:srgbClr val="FFCC00"/>
          </a:soli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ความหมายรายการเงินลงทุน (2)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F60E33B-35D1-4226-BE37-8B1AA272F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333500"/>
            <a:ext cx="7600950" cy="4514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h-TH" altLang="th-TH" sz="3600" dirty="0">
                <a:solidFill>
                  <a:srgbClr val="000099"/>
                </a:solidFill>
                <a:latin typeface="Angsana New" panose="02020603050405020304" pitchFamily="18" charset="-34"/>
              </a:rPr>
              <a:t>   </a:t>
            </a:r>
            <a:r>
              <a:rPr lang="th-TH" altLang="th-TH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2.  </a:t>
            </a:r>
            <a:r>
              <a:rPr lang="th-TH" altLang="th-TH" sz="4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ค่าเครื่องจักร  ค่าติดตั้ง  ค่าทดลองเครื่อง</a:t>
            </a:r>
            <a:endParaRPr lang="th-TH" altLang="th-TH" sz="4400" dirty="0">
              <a:solidFill>
                <a:srgbClr val="000099"/>
              </a:solidFill>
              <a:latin typeface="Angsana New" panose="02020603050405020304" pitchFamily="18" charset="-34"/>
            </a:endParaRP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กรณีซื้อเครื่องจักร</a:t>
            </a: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กรณีเช่าซื้อหรือเช่าแบบลิสซิ่ง</a:t>
            </a: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 กรณีเช่าเครื่องจักรต้องมากกว่า  1  ปี</a:t>
            </a:r>
          </a:p>
          <a:p>
            <a:pPr lvl="1"/>
            <a:r>
              <a:rPr lang="th-TH" altLang="th-TH" sz="4000" dirty="0">
                <a:solidFill>
                  <a:srgbClr val="000099"/>
                </a:solidFill>
                <a:latin typeface="Angsana New" panose="02020603050405020304" pitchFamily="18" charset="-34"/>
              </a:rPr>
              <a:t>กรณีจำนองเครื่องจักร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F1FF2EB3-3BBB-4356-863E-2D3E5DA40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C00"/>
          </a:soli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ความหมายรายการเงินลงทุนฯ (3)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664341CC-4207-4572-BA9E-75374710C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55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h-TH" altLang="th-TH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</a:t>
            </a:r>
            <a:r>
              <a:rPr lang="th-TH" altLang="th-TH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3.  </a:t>
            </a:r>
            <a:r>
              <a:rPr lang="th-TH" altLang="th-TH" sz="4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ค่าใช้จ่ายก่อนเปิดดำเนินการ</a:t>
            </a:r>
            <a:endParaRPr lang="th-TH" altLang="th-TH" sz="4000" dirty="0">
              <a:solidFill>
                <a:srgbClr val="000099"/>
              </a:solidFill>
              <a:latin typeface="Angsana New" panose="02020603050405020304" pitchFamily="18" charset="-34"/>
            </a:endParaRPr>
          </a:p>
          <a:p>
            <a:pPr lvl="1"/>
            <a:r>
              <a:rPr lang="th-TH" altLang="th-TH" sz="3600" dirty="0">
                <a:solidFill>
                  <a:srgbClr val="000099"/>
                </a:solidFill>
                <a:latin typeface="Angsana New" panose="02020603050405020304" pitchFamily="18" charset="-34"/>
              </a:rPr>
              <a:t>ค่าใช้จ่ายในการจัดตั้งบริษัทใหม่ </a:t>
            </a:r>
            <a:r>
              <a:rPr lang="th-TH" altLang="th-TH" sz="3200" dirty="0">
                <a:solidFill>
                  <a:srgbClr val="000099"/>
                </a:solidFill>
                <a:latin typeface="Angsana New" panose="02020603050405020304" pitchFamily="18" charset="-34"/>
              </a:rPr>
              <a:t>(เฉพาะบริษัทจัดตั้งใหม่)</a:t>
            </a:r>
          </a:p>
          <a:p>
            <a:pPr lvl="1">
              <a:buFontTx/>
              <a:buNone/>
            </a:pPr>
            <a:r>
              <a:rPr lang="th-TH" altLang="th-TH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4.  </a:t>
            </a:r>
            <a:r>
              <a:rPr lang="th-TH" altLang="th-TH" sz="4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มูลค่าสินทรัพย์</a:t>
            </a:r>
            <a:r>
              <a:rPr lang="th-TH" altLang="th-TH" sz="40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อื่นๆ</a:t>
            </a:r>
            <a:endParaRPr lang="th-TH" altLang="th-TH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  <a:p>
            <a:pPr lvl="1"/>
            <a:r>
              <a:rPr lang="th-TH" altLang="th-TH" sz="3600" dirty="0">
                <a:solidFill>
                  <a:srgbClr val="000099"/>
                </a:solidFill>
                <a:latin typeface="Angsana New" panose="02020603050405020304" pitchFamily="18" charset="-34"/>
              </a:rPr>
              <a:t>ค่าอุปกรณ์สำนักงานและค่ายานพาหนะ </a:t>
            </a:r>
            <a:r>
              <a:rPr lang="th-TH" altLang="th-TH" sz="3200" dirty="0">
                <a:solidFill>
                  <a:srgbClr val="000099"/>
                </a:solidFill>
                <a:latin typeface="Angsana New" panose="02020603050405020304" pitchFamily="18" charset="-34"/>
              </a:rPr>
              <a:t>(เฉพาะบริษัทจัดตั้งใหม่)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F1FF2EB3-3BBB-4356-863E-2D3E5DA40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C00"/>
          </a:soli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ความหมายรายการเงินลงทุนฯ (4)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664341CC-4207-4572-BA9E-75374710C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486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h-TH" altLang="th-TH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</a:t>
            </a:r>
            <a:r>
              <a:rPr lang="th-TH" altLang="th-TH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5</a:t>
            </a:r>
            <a:r>
              <a:rPr lang="th-TH" altLang="th-TH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.  </a:t>
            </a:r>
            <a:r>
              <a:rPr lang="th-TH" altLang="th-TH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ค่าใช้จ่ายที่เกิดขึ้นจริงเพื่อพัฒนากิจการของท้องถิ่น (สำหรับผู้สนับสนุนหรือร่วมดำเนินการ)</a:t>
            </a:r>
            <a:endParaRPr lang="th-TH" altLang="th-TH" dirty="0">
              <a:solidFill>
                <a:srgbClr val="000099"/>
              </a:solidFill>
              <a:latin typeface="Angsana New" panose="02020603050405020304" pitchFamily="18" charset="-34"/>
            </a:endParaRPr>
          </a:p>
          <a:p>
            <a:pPr lvl="1"/>
            <a:r>
              <a:rPr lang="th-TH" altLang="th-TH" sz="3200" dirty="0">
                <a:solidFill>
                  <a:srgbClr val="000099"/>
                </a:solidFill>
                <a:latin typeface="Angsana New" panose="02020603050405020304" pitchFamily="18" charset="-34"/>
              </a:rPr>
              <a:t>ค่าใช้จ่ายเพื่อยกระดับมาตรฐานการผลิตให้แก่องค์กรท้องถิ่นค่าใช้จ่ายในการฝึกอบรม ค่าจัดจ้างที่ปรึกษา ค่าธรรมเนียมในการขึ้นทะเบียนสินค้า ค่าออกแบบผลิตภัณฑ์/บรรจุภัณฑ์</a:t>
            </a:r>
          </a:p>
          <a:p>
            <a:pPr lvl="1"/>
            <a:r>
              <a:rPr lang="th-TH" altLang="th-TH" sz="3200" dirty="0">
                <a:solidFill>
                  <a:srgbClr val="000099"/>
                </a:solidFill>
                <a:latin typeface="Angsana New" panose="02020603050405020304" pitchFamily="18" charset="-34"/>
              </a:rPr>
              <a:t>ค่าก่อสร้างหรือพัฒนาปรับปรุงอาหารให้มีมาตรฐานยิ่งขึ้น เช่น ปรับปรุงอาคารให้เป็นระบบปิดในการผลิต</a:t>
            </a:r>
          </a:p>
          <a:p>
            <a:pPr lvl="1"/>
            <a:r>
              <a:rPr lang="th-TH" altLang="th-TH" sz="3200" dirty="0">
                <a:solidFill>
                  <a:srgbClr val="000099"/>
                </a:solidFill>
                <a:latin typeface="Angsana New" panose="02020603050405020304" pitchFamily="18" charset="-34"/>
              </a:rPr>
              <a:t>ลงทุนเครื่องจักรที่มีระบบทันสมัยเพื่อยกระดับการผลิตจากเดิม เช่น ระบบบรรจุอัตโนมัติ ระบบบรรจุสุญญากาศ ระบบบรรจุแบบปลอดเชื้อ</a:t>
            </a:r>
            <a:endParaRPr lang="th-TH" altLang="th-TH" dirty="0">
              <a:solidFill>
                <a:srgbClr val="000099"/>
              </a:solidFill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132482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3F6B3-202C-4696-839F-12C98D6BA3AA}"/>
              </a:ext>
            </a:extLst>
          </p:cNvPr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kern="0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คำขอรับการส่งเสริมสำหรับผู้ดำเนินกิจการด้านการเกษตร</a:t>
            </a:r>
            <a:endParaRPr lang="en-AU" sz="2900" b="1" kern="0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Picture 2" descr="G:\3. BOI\3. PR Theme\2013-06\BOI Logo.png">
            <a:extLst>
              <a:ext uri="{FF2B5EF4-FFF2-40B4-BE49-F238E27FC236}">
                <a16:creationId xmlns:a16="http://schemas.microsoft.com/office/drawing/2014/main" id="{466D0230-3205-46C8-8033-43874E02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0"/>
            <a:ext cx="45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6765FA5-F406-4676-9FB7-659A3F168A80}"/>
              </a:ext>
            </a:extLst>
          </p:cNvPr>
          <p:cNvSpPr txBox="1">
            <a:spLocks/>
          </p:cNvSpPr>
          <p:nvPr/>
        </p:nvSpPr>
        <p:spPr bwMode="auto">
          <a:xfrm>
            <a:off x="8229600" y="65913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2A7942-4FCC-476A-95AE-7176424B0F76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76C911-64E2-44AA-A5E3-DE877D1D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2800"/>
            <a:ext cx="4238625" cy="603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3AB5F2-7C84-4845-99A3-E4C9A7CBAB03}"/>
              </a:ext>
            </a:extLst>
          </p:cNvPr>
          <p:cNvSpPr txBox="1"/>
          <p:nvPr/>
        </p:nvSpPr>
        <p:spPr>
          <a:xfrm>
            <a:off x="5784850" y="3167390"/>
            <a:ext cx="335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คำขอ </a:t>
            </a:r>
            <a:r>
              <a:rPr lang="en-US" sz="2000" dirty="0"/>
              <a:t>F PA PP 40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08741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3F6B3-202C-4696-839F-12C98D6BA3AA}"/>
              </a:ext>
            </a:extLst>
          </p:cNvPr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kern="0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คำขอรับการส่งเสริมสำหรับผู้สนับสนุนหรือร่วมดำเนินการด้านการเกษตร</a:t>
            </a:r>
            <a:endParaRPr lang="en-AU" sz="2900" b="1" kern="0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Picture 2" descr="G:\3. BOI\3. PR Theme\2013-06\BOI Logo.png">
            <a:extLst>
              <a:ext uri="{FF2B5EF4-FFF2-40B4-BE49-F238E27FC236}">
                <a16:creationId xmlns:a16="http://schemas.microsoft.com/office/drawing/2014/main" id="{466D0230-3205-46C8-8033-43874E02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0"/>
            <a:ext cx="45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6765FA5-F406-4676-9FB7-659A3F168A80}"/>
              </a:ext>
            </a:extLst>
          </p:cNvPr>
          <p:cNvSpPr txBox="1">
            <a:spLocks/>
          </p:cNvSpPr>
          <p:nvPr/>
        </p:nvSpPr>
        <p:spPr bwMode="auto">
          <a:xfrm>
            <a:off x="8229600" y="65913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2A7942-4FCC-476A-95AE-7176424B0F76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B5F2-7C84-4845-99A3-E4C9A7CBAB03}"/>
              </a:ext>
            </a:extLst>
          </p:cNvPr>
          <p:cNvSpPr txBox="1"/>
          <p:nvPr/>
        </p:nvSpPr>
        <p:spPr>
          <a:xfrm>
            <a:off x="5784850" y="3167390"/>
            <a:ext cx="335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คำขอ </a:t>
            </a:r>
            <a:r>
              <a:rPr lang="en-US" sz="2000" dirty="0"/>
              <a:t>F PA PP 39</a:t>
            </a:r>
            <a:endParaRPr lang="th-TH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9E689-FFDC-4720-97CB-E9B08604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1191"/>
            <a:ext cx="4419600" cy="60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4599A-F780-49B8-956B-D1DF452163A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4F743-FBF0-45FD-A285-D702322A8A71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b="1" dirty="0">
                <a:latin typeface="Browallia New" pitchFamily="34" charset="-34"/>
                <a:cs typeface="Browallia New" pitchFamily="34" charset="-34"/>
              </a:rPr>
              <a:t>www.boi.go.th</a:t>
            </a:r>
          </a:p>
        </p:txBody>
      </p:sp>
      <p:pic>
        <p:nvPicPr>
          <p:cNvPr id="5" name="Picture 2" descr="G:\3. BOI\3. PR Theme\2013-06\BOI Logo.png">
            <a:extLst>
              <a:ext uri="{FF2B5EF4-FFF2-40B4-BE49-F238E27FC236}">
                <a16:creationId xmlns:a16="http://schemas.microsoft.com/office/drawing/2014/main" id="{58E2501C-386D-44D2-816F-BA466BEF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F21C0A8-7B97-45B2-A7F8-B3E27BE224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684214"/>
            <a:ext cx="7873512" cy="1586"/>
          </a:xfrm>
          <a:prstGeom prst="line">
            <a:avLst/>
          </a:pr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2AAD3E-C0A6-4ABA-B309-B6D2EEA6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19137"/>
            <a:ext cx="7464427" cy="59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D1E09-3EF1-47AB-A87E-53AA74BAF593}"/>
              </a:ext>
            </a:extLst>
          </p:cNvPr>
          <p:cNvSpPr/>
          <p:nvPr/>
        </p:nvSpPr>
        <p:spPr>
          <a:xfrm>
            <a:off x="0" y="0"/>
            <a:ext cx="9144000" cy="517793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th-TH" sz="32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itchFamily="34" charset="-34"/>
              </a:rPr>
              <a:t>ความเป็นมา (</a:t>
            </a:r>
            <a:r>
              <a:rPr lang="en-US" sz="32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itchFamily="34" charset="-34"/>
              </a:rPr>
              <a:t>2/2)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200322" y="678867"/>
            <a:ext cx="866658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6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   </a:t>
            </a:r>
            <a:r>
              <a:rPr lang="th-TH" sz="26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กกท. ได้ออก</a:t>
            </a:r>
            <a:r>
              <a:rPr lang="th-TH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มาตรการส่งเสริมการลงทุนท้องถิ่น</a:t>
            </a:r>
            <a:r>
              <a:rPr lang="en-US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(</a:t>
            </a:r>
            <a:r>
              <a:rPr lang="th-TH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สิ้นสุดแล้ว ในปี </a:t>
            </a:r>
            <a:r>
              <a:rPr lang="en-US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2559)                  </a:t>
            </a:r>
            <a:r>
              <a:rPr lang="th-TH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และ</a:t>
            </a:r>
            <a:r>
              <a:rPr lang="th-TH" sz="2600" b="1" dirty="0">
                <a:latin typeface="Browallia New" pitchFamily="34" charset="-34"/>
                <a:cs typeface="Browallia New" pitchFamily="34" charset="-34"/>
              </a:rPr>
              <a:t>มาตรการส่งเสริมการลงทุนสำหรับภาคการเกษตรในระดับท้องถิ่น </a:t>
            </a:r>
            <a:r>
              <a:rPr lang="en-US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(</a:t>
            </a:r>
            <a:r>
              <a:rPr lang="th-TH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สิ้นสุดไปแล้ว</a:t>
            </a:r>
            <a:r>
              <a:rPr lang="en-US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 </a:t>
            </a:r>
            <a:r>
              <a:rPr lang="th-TH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   ธันวาคม </a:t>
            </a:r>
            <a:r>
              <a:rPr lang="en-US" sz="2600" b="1" dirty="0">
                <a:latin typeface="Browallia New" pitchFamily="34" charset="-34"/>
                <a:ea typeface="MS Mincho" panose="02020609040205080304" pitchFamily="49" charset="-128"/>
                <a:cs typeface="Browallia New" pitchFamily="34" charset="-34"/>
              </a:rPr>
              <a:t>2561) </a:t>
            </a:r>
            <a:r>
              <a:rPr lang="th-TH" sz="2600" b="1" dirty="0">
                <a:latin typeface="Browallia New" pitchFamily="34" charset="-34"/>
                <a:cs typeface="Browallia New" pitchFamily="34" charset="-34"/>
              </a:rPr>
              <a:t>เพื่อ</a:t>
            </a:r>
          </a:p>
          <a:p>
            <a:pPr>
              <a:spcAft>
                <a:spcPts val="600"/>
              </a:spcAft>
            </a:pPr>
            <a:endParaRPr lang="th-TH" sz="2600" b="1" dirty="0">
              <a:latin typeface="Browallia New" panose="020B0604020202020204" pitchFamily="34" charset="-34"/>
              <a:ea typeface="MS Mincho" panose="02020609040205080304" pitchFamily="49" charset="-128"/>
              <a:cs typeface="Browallia New" panose="020B06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38471"/>
            <a:ext cx="4052650" cy="22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-158393" y="1879272"/>
            <a:ext cx="88940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th-TH" sz="2600" b="1" dirty="0">
              <a:latin typeface="Browallia New" pitchFamily="34" charset="-34"/>
              <a:cs typeface="Browallia New" pitchFamily="34" charset="-34"/>
            </a:endParaRPr>
          </a:p>
          <a:p>
            <a:pPr marL="798513" lvl="1" indent="-341313" algn="thaiDi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ส่งเสริมให้ผู้ประกอบการรายย่อยลงทุนในกิจการแปรรูปผลผลิตทางการเกษตร กิจการศูนย์จำหน่ายผลิตภัณฑ์ชุมชน และกิจการพัฒนาแหล่งท่องเที่ยวชุมชน โดยผ่อนผันเงื่อนไขในการส่งเสริมให้ดำเนินการได้ง่ายขึ้น</a:t>
            </a:r>
          </a:p>
          <a:p>
            <a:pPr marL="457200" indent="-457200" algn="thaiDi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th-TH" sz="2600" b="1" dirty="0">
              <a:latin typeface="Browallia New" panose="020B0604020202020204" pitchFamily="34" charset="-34"/>
              <a:ea typeface="MS Mincho" panose="02020609040205080304" pitchFamily="49" charset="-128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14A34-2B5E-4B70-B3C8-82E51BED8944}"/>
              </a:ext>
            </a:extLst>
          </p:cNvPr>
          <p:cNvSpPr/>
          <p:nvPr/>
        </p:nvSpPr>
        <p:spPr>
          <a:xfrm>
            <a:off x="-158393" y="3687409"/>
            <a:ext cx="441967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1" indent="-341313" algn="thaiDi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ส่งเสริมให้ผู้ประกอบการร่วมมือและให้การสนับสนุนแก่วิสาหกิจชุมชนหรือสหกรณ์เพื่อยกระดับขีดความสามารถ</a:t>
            </a:r>
          </a:p>
          <a:p>
            <a:pPr marL="457200" indent="-457200" algn="thaiDi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th-TH" sz="2600" b="1" dirty="0">
              <a:latin typeface="Browallia New" panose="020B0604020202020204" pitchFamily="34" charset="-34"/>
              <a:ea typeface="MS Mincho" panose="02020609040205080304" pitchFamily="49" charset="-128"/>
              <a:cs typeface="Browallia New" panose="020B0604020202020204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0617" y="2077375"/>
            <a:ext cx="834501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1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244CD8-A123-4BBC-A340-E1CAAF26061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b="1" dirty="0">
                <a:latin typeface="Browallia New" pitchFamily="34" charset="-34"/>
                <a:cs typeface="Browallia New" pitchFamily="34" charset="-34"/>
              </a:rPr>
              <a:t>www.boi.go.th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4599A-F780-49B8-956B-D1DF452163A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2" descr="G:\3. BOI\3. PR Theme\2013-06\BOI Logo.png">
            <a:extLst>
              <a:ext uri="{FF2B5EF4-FFF2-40B4-BE49-F238E27FC236}">
                <a16:creationId xmlns:a16="http://schemas.microsoft.com/office/drawing/2014/main" id="{F01332D6-6CCA-4CBB-B771-E11FD6D3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F49A9534-281B-4A4E-82B0-7DA27F7B63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684214"/>
            <a:ext cx="7873512" cy="1586"/>
          </a:xfrm>
          <a:prstGeom prst="line">
            <a:avLst/>
          </a:pr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946409-B424-4E15-9E0D-FB7E78E9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892172"/>
            <a:ext cx="8229600" cy="546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26787-1193-4F59-92C4-D2237BD0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98" y="4856586"/>
            <a:ext cx="6827990" cy="1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244CD8-A123-4BBC-A340-E1CAAF26061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b="1" dirty="0">
                <a:latin typeface="Browallia New" pitchFamily="34" charset="-34"/>
                <a:cs typeface="Browallia New" pitchFamily="34" charset="-34"/>
              </a:rPr>
              <a:t>www.boi.go.th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4599A-F780-49B8-956B-D1DF452163A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2" descr="G:\3. BOI\3. PR Theme\2013-06\BOI Logo.png">
            <a:extLst>
              <a:ext uri="{FF2B5EF4-FFF2-40B4-BE49-F238E27FC236}">
                <a16:creationId xmlns:a16="http://schemas.microsoft.com/office/drawing/2014/main" id="{F01332D6-6CCA-4CBB-B771-E11FD6D3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F49A9534-281B-4A4E-82B0-7DA27F7B63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684214"/>
            <a:ext cx="7873512" cy="1586"/>
          </a:xfrm>
          <a:prstGeom prst="line">
            <a:avLst/>
          </a:pr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0D6D16-FD3B-455E-945C-E737E288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7" y="857250"/>
            <a:ext cx="8642747" cy="57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4599A-F780-49B8-956B-D1DF452163A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1A05D-44F7-4318-BFB2-EE22CE8FFAA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b="1" dirty="0">
                <a:latin typeface="Browallia New" pitchFamily="34" charset="-34"/>
                <a:cs typeface="Browallia New" pitchFamily="34" charset="-34"/>
              </a:rPr>
              <a:t>www.boi.go.th</a:t>
            </a:r>
          </a:p>
        </p:txBody>
      </p:sp>
      <p:pic>
        <p:nvPicPr>
          <p:cNvPr id="5" name="Picture 2" descr="G:\3. BOI\3. PR Theme\2013-06\BOI Logo.png">
            <a:extLst>
              <a:ext uri="{FF2B5EF4-FFF2-40B4-BE49-F238E27FC236}">
                <a16:creationId xmlns:a16="http://schemas.microsoft.com/office/drawing/2014/main" id="{5DBB9121-930F-4388-89B5-B410752B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3A665BC2-76AA-4408-8FF9-2C45E547E0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684214"/>
            <a:ext cx="7873512" cy="1586"/>
          </a:xfrm>
          <a:prstGeom prst="line">
            <a:avLst/>
          </a:pr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16C54B-AAFA-40BA-813E-5920F044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57250"/>
            <a:ext cx="8458200" cy="5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4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2DFFC6-6219-4238-BCF5-AC09C0FFC12D}"/>
              </a:ext>
            </a:extLst>
          </p:cNvPr>
          <p:cNvSpPr/>
          <p:nvPr/>
        </p:nvSpPr>
        <p:spPr>
          <a:xfrm>
            <a:off x="679" y="1828800"/>
            <a:ext cx="9144000" cy="19812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C342B-8A8C-4E01-B9BA-B4F5EE72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9909"/>
            <a:ext cx="7924800" cy="7389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h-TH" sz="4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มาตรการส่งเสริมการลงทุนในพื้นที่ </a:t>
            </a:r>
            <a:r>
              <a:rPr lang="en-US" sz="4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SEZ</a:t>
            </a:r>
            <a:endParaRPr lang="en-US" sz="4000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4DD63-B5D9-43A3-B152-72CEB484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82274"/>
            <a:ext cx="2133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2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66289"/>
              </p:ext>
            </p:extLst>
          </p:nvPr>
        </p:nvGraphicFramePr>
        <p:xfrm>
          <a:off x="137089" y="857536"/>
          <a:ext cx="8888020" cy="540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อำเภอ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ตำบล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70C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ตาก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B0F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แม่สอด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ท่าสายลวด  พระธาตุผาแดง  แม่กาษา  แม่กุ  แม่ตาว  แม่ปะ  แม่สอด  มหาวัน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B0F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พบพระ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ช่องแคบ  พบพระ  วาเล่ย์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B0F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แม่ระมาด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ขะเนจื้อ  แม่จะเรา  แม่ระมาด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มุกดาหาร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เมืองมุกดาหาร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คำอาฮวน  นาสีนวน  บางทรายใหญ่  มุกดาหาร  ศรีบุญเรือง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หว้านใหญ่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ชะโนด  บางทรายน้อย  ป่งขาม  หว้านใหญ่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ดอนตาล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ดอนตาล  โพธิ์ไทร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สระแก้ว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อรัญประเทศ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ท่าข้าม  บ้านด่าน  ป่าไร่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วัฒนานคร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ผักขะ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สะเดา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สะเดา  สำนักขาม  สำนักแต้ว  ปาดังเบซาร์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ตราด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คลองใหญ่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คลองใหญ่  ไม้รูด  หาดเล็ก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หนองคาย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เมืองหนองคาย 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ค่ายบกหวาน  ในเมือง  บ้านเดื่อ  พระธาตุบังพวน   โพธิ์ชัย  มีชัย  โพนสว่าง  เวียงคุก  สีกาย  หนองกอมเกาะ  หาดคำ  หินโงม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40">
                <a:tc vMerge="1">
                  <a:txBody>
                    <a:bodyPr/>
                    <a:lstStyle/>
                    <a:p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สระใคร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สระใคร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8CC6C36-25DE-4124-B623-B5698809062A}"/>
              </a:ext>
            </a:extLst>
          </p:cNvPr>
          <p:cNvSpPr/>
          <p:nvPr/>
        </p:nvSpPr>
        <p:spPr>
          <a:xfrm>
            <a:off x="-4549" y="0"/>
            <a:ext cx="9144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10 </a:t>
            </a: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พื้นที่เขตพัฒนาเศรษฐกิจพิเศษ</a:t>
            </a:r>
          </a:p>
          <a:p>
            <a:pPr lvl="0" algn="ctr">
              <a:defRPr/>
            </a:pPr>
            <a:r>
              <a:rPr lang="th-TH" altLang="en-US" sz="24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ตามประกาศคณะกรรมการนโยบายเขตพัฒนาเศรษฐกิจพิเศษที่ 1/2558 และ 2/2558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 </a:t>
            </a: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3242CE-FE3D-4382-BBFA-F0CB4D42C094}"/>
              </a:ext>
            </a:extLst>
          </p:cNvPr>
          <p:cNvSpPr txBox="1">
            <a:spLocks/>
          </p:cNvSpPr>
          <p:nvPr/>
        </p:nvSpPr>
        <p:spPr>
          <a:xfrm>
            <a:off x="7772400" y="6477000"/>
            <a:ext cx="368300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8EF3A67-E02A-455D-80F1-CD06C29C7369}" type="slidenum">
              <a:rPr lang="en-US" altLang="en-US" sz="14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34</a:t>
            </a:fld>
            <a:endParaRPr lang="en-US" altLang="en-US" sz="1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033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04E084-560C-4DD4-BEE5-5EA4E0177DA2}"/>
              </a:ext>
            </a:extLst>
          </p:cNvPr>
          <p:cNvSpPr/>
          <p:nvPr/>
        </p:nvSpPr>
        <p:spPr>
          <a:xfrm>
            <a:off x="0" y="864815"/>
            <a:ext cx="9144000" cy="459500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228" y="216759"/>
            <a:ext cx="9144000" cy="53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alt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มาตรการส่งเสริมการลงทุนในเขตพัฒนาเศรษฐกิจพิเศษ</a:t>
            </a:r>
            <a:endParaRPr lang="en-AU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C50BC-CCA4-40A7-932A-23FAAED7E1BC}"/>
              </a:ext>
            </a:extLst>
          </p:cNvPr>
          <p:cNvGrpSpPr/>
          <p:nvPr/>
        </p:nvGrpSpPr>
        <p:grpSpPr>
          <a:xfrm>
            <a:off x="2788" y="219292"/>
            <a:ext cx="608811" cy="530867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8" name="Pentagon 10">
              <a:extLst>
                <a:ext uri="{FF2B5EF4-FFF2-40B4-BE49-F238E27FC236}">
                  <a16:creationId xmlns:a16="http://schemas.microsoft.com/office/drawing/2014/main" id="{F9B8AC8D-74A8-476A-8901-221B17617BA3}"/>
                </a:ext>
              </a:extLst>
            </p:cNvPr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Chevron 13">
              <a:extLst>
                <a:ext uri="{FF2B5EF4-FFF2-40B4-BE49-F238E27FC236}">
                  <a16:creationId xmlns:a16="http://schemas.microsoft.com/office/drawing/2014/main" id="{54ED3BA3-8A19-407D-989D-563760796483}"/>
                </a:ext>
              </a:extLst>
            </p:cNvPr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529898B-19E7-4563-A318-E98BA8A94E4A}"/>
              </a:ext>
            </a:extLst>
          </p:cNvPr>
          <p:cNvSpPr txBox="1"/>
          <p:nvPr/>
        </p:nvSpPr>
        <p:spPr>
          <a:xfrm>
            <a:off x="152400" y="5633226"/>
            <a:ext cx="8839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00100" indent="-357188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** ขยายเวลาการยื่นคำขอรับการส่งเสริมถึงวันที่ 30 ธันวาคม 256</a:t>
            </a:r>
            <a:r>
              <a:rPr lang="en-US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**</a:t>
            </a:r>
            <a:endParaRPr lang="en-US" sz="2400" i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7BA839-4FB2-41E4-9E07-1348F1B98F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115" y="1122438"/>
          <a:ext cx="8311060" cy="408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86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กิจการตามบัญชีประเภทที่ให้การส่งเสริม</a:t>
                      </a:r>
                      <a:endParaRPr lang="en-US" sz="24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กิจการเป้าหมาย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339">
                <a:tc>
                  <a:txBody>
                    <a:bodyPr/>
                    <a:lstStyle/>
                    <a:p>
                      <a:pPr marL="265113" lvl="3" indent="-265113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ยกเว้นภาษีเงินได้นิติบุคคล</a:t>
                      </a:r>
                      <a:r>
                        <a:rPr lang="th-TH" sz="2000" b="1" u="none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เพิ่มเติม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3 ปี</a:t>
                      </a:r>
                    </a:p>
                    <a:p>
                      <a:pPr marL="265113" lvl="3" indent="-265113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กรณีได้รับยกเว้นภาษีเงินได้ 8 ปีแล้ว (กลุ่ม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A1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และ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A2)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ให้ได้รับลดหย่อนภาษีเงินได้ร้อยละ 50 เพิ่มอีก 5 ปี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3" indent="-1778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ยกเว้นภาษีเงินได้นิติบุคคล 8 ปี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+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ลดหย่อนภาษีเงินได้ร้อยละ 50 เพิ่มอีก 5 ปี</a:t>
                      </a:r>
                    </a:p>
                    <a:p>
                      <a:pPr marL="177800" lvl="3" indent="-1778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สำหรับกิจการ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6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ประเภทที่ให้ส่งเสริมเฉพาะใน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SEZ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จะได้รับยกเว้นภาษีเงินได้นิติบุคคล 8 ปี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09">
                <a:tc gridSpan="2">
                  <a:txBody>
                    <a:bodyPr/>
                    <a:lstStyle/>
                    <a:p>
                      <a:pPr marL="265113" lvl="3" indent="-265113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หักค่าขนส่ง ไฟฟ้า และประปา 2 เท่า  10 ปี</a:t>
                      </a:r>
                    </a:p>
                    <a:p>
                      <a:pPr marL="265113" lvl="3" indent="-265113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หักค่าติดตั้งสิ่งอำนวยความสะดวกได้ร้อยละ 25</a:t>
                      </a:r>
                    </a:p>
                    <a:p>
                      <a:pPr marL="265113" marR="0" lvl="3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ยกเว้นอากรขาเข้าเครื่องจักร</a:t>
                      </a:r>
                    </a:p>
                    <a:p>
                      <a:pPr marL="265113" marR="0" lvl="3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ยกเว้นอากรขาเข้าวัตถุดิบที่ใช้ผลิตเพื่อส่งออก</a:t>
                      </a:r>
                    </a:p>
                    <a:p>
                      <a:pPr marL="265113" marR="0" lvl="3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สิทธิประโยชน์อื่นที่ไม่ใช่ภาษี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ได้แก่ การอำนวยความสะดวกด้าน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Visa/Work Permit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แก่</a:t>
                      </a: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ช่างฝีมือ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การถือกรรมสิทธิ์ที่ดิน การส่งออกเงินตราต่างประเทศ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265113" marR="0" lvl="3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อนุญาตให้ใช้แรงงานต่างด้าวไร้ฝีมือถูกกฎหมาย</a:t>
                      </a:r>
                      <a:endParaRPr lang="en-US" sz="20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06B8E27-6765-484A-B84E-64EC53A7B391}"/>
              </a:ext>
            </a:extLst>
          </p:cNvPr>
          <p:cNvSpPr txBox="1">
            <a:spLocks/>
          </p:cNvSpPr>
          <p:nvPr/>
        </p:nvSpPr>
        <p:spPr>
          <a:xfrm>
            <a:off x="7620000" y="6507891"/>
            <a:ext cx="368300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8EF3A67-E02A-455D-80F1-CD06C29C7369}" type="slidenum">
              <a:rPr lang="en-US" altLang="en-US" sz="14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35</a:t>
            </a:fld>
            <a:endParaRPr lang="en-US" altLang="en-US" sz="1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19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h-TH" altLang="en-US" sz="2800" b="1" dirty="0">
                <a:latin typeface="Browallia New" pitchFamily="34" charset="-34"/>
                <a:cs typeface="Browallia New" pitchFamily="34" charset="-34"/>
              </a:rPr>
              <a:t>กลุ่มกิจการเป้าหมายในเขตพัฒนาเศรษฐกิจพิเศษ (1/2)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7903" y="632440"/>
          <a:ext cx="8839201" cy="6103290"/>
        </p:xfrm>
        <a:graphic>
          <a:graphicData uri="http://schemas.openxmlformats.org/drawingml/2006/table">
            <a:tbl>
              <a:tblPr firstRow="1" firstCol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กลุ่มอุตสาหกรรม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ตาก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สระแก้ว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ตราด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มุกดาหาร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สงขลา</a:t>
                      </a:r>
                      <a:endParaRPr lang="en-US" sz="24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1. เกษตร ประมงและกิจการที่เกี่ยวข้อง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2. การผลิตผลิตภัณฑ์เซรามิกส์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3. สิ่งทอ เครื่องนุ่งห่ม และเครื่องหนัง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4. การผลิตเครื่องเรือน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5. </a:t>
                      </a:r>
                      <a:r>
                        <a:rPr lang="th-TH" sz="2000" b="1" dirty="0" err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อัญมณี</a:t>
                      </a: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และเครื่องประดับ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6. การผลิตเครื่องมือแพทย์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7. ยานยนต์ เครื่องจักร และชิ้นส่วน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8. เครื่องใช้ไฟฟ้าและอิเล็กทรอนิกส์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9. การผลิตพลาสติก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10. การผลิตยา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11. </a:t>
                      </a:r>
                      <a:r>
                        <a:rPr lang="th-TH" sz="2000" b="1" dirty="0" err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กิจการโล</a:t>
                      </a: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จิ</a:t>
                      </a:r>
                      <a:r>
                        <a:rPr lang="th-TH" sz="2000" b="1" dirty="0" err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สติกส์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12. นิคมหรือเขตอุตสาหกรรม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13. กิจการสนับสนุนการท่องเที่ยว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14. กิจการสิ่งพิมพ์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8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รายการกิจการเป้าหมายในเขตพัฒนาเศรษฐกิจพิเศษ</a:t>
            </a:r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79512" y="663874"/>
            <a:ext cx="878497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233363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กลุ่มที่ 1 เกษตร ประมง และกิจการที่เกี่ยวข้อง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 pitchFamily="18" charset="0"/>
              <a:cs typeface="Browallia New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กิจการขยายพันธุ์ปศุสัตว์หรือสัตว์น้ำ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กิจการเลี้ยงปศุสัตว์หรือสัตว์น้ำ (ยกเว้นกุ้ง)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กิจการฆ่าและชำแหละสัตว์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กิจการคัดคุณภาพ บรรจุ และเก็บรักษาพืช ผัก ผลไม้ หรือดอกไม้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กิจการผลิตแป้งแปรรูป (</a:t>
            </a:r>
            <a:r>
              <a:rPr kumimoji="0" lang="th-TH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โมดิไฟด์สตาร์ช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) หรือแป้งจากพืชที่มีคุณสมบัติพิเศษ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กิจการผลิตน้ำมันหรือไขมันจากพืชหรือสัตว์ (ยกเว้นน้ำมันจากถั่วเหลือง)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กิจการผลิตสารสกัดจากวัตถุดิบทางธรรมชาติ หรือผลิตภัณฑ์จากสารสกัดจากวัตถุดิบทางธรรมชาติ (ยกเว้นยา  สบู่ ยาสระผม ยาสีฟัน และเครื่องสำอาง)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กิจการแปรรูปยางขั้นต้น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กิจการผลิตหรือถนอมอาหาร เครื่องดื่ม วัตถุเจือปนอาหาร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Food Additive)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หรือสิ่งปรุงแต่งอาหาร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Food Ingredient)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โดยใช้เทคโนโลยีที่ทันสมัย (ยกเว้นเครื่องดื่มที่มีแอลกอฮอล์)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กิจการห้องเย็น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หรือกิจการห้องเย็นและขนส่งห้องเย็น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กิจการศูนย์กลางการค้าสินค้าเกษตร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กิจการอบพืชและไซโล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กิจการผลิตผลิตภัณฑ์จากผลพลอยได้หรือเศษวัสดุทางการเกษตร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6D138B-E278-4B29-AF9F-D5EB3B14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100" y="6481763"/>
            <a:ext cx="36830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EF3A67-E02A-455D-80F1-CD06C29C7369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410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669386"/>
            <a:ext cx="828680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 2 เซรา</a:t>
            </a:r>
            <a:r>
              <a:rPr kumimoji="0" lang="th-TH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มิกส์</a:t>
            </a:r>
            <a:endParaRPr kumimoji="0" lang="th-TH" sz="2400" b="1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กิจการผลิตผลิตภัณฑ์เซรา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มิกส์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(ยกเว้น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Earthen Ware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และกระเบื้องเซรา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มิกส์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 3 อุตสาหกรรมสิ่งทอ เครื่องนุ่งห่ม และเครื่องหนัง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กิจการผลิตเส้นใยธรรมชาติ หรือเส้นใยประดิษฐ์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กิจการผลิตด้ายหรือผ้า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กิจการผลิตเครื่องนุ่งห่ม เครื่องประกอบการแต่งกาย และเคหะสิ่งทอ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Non-woven Fabric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หรือผลิตภัณฑ์สุขอนามัย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Hygienic Products)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จาก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Non-woven Fabric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กิจการผลิตกระเป๋าหรือรองเท้า หรือผลิตภัณฑ์จากหนังสัตว์หรือหนังเทียม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กิจการผลิตเครื่องกีฬาหรือชิ้นส่วน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 4 การผลิตเครื่องเรือน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กิจการผลิตเครื่องเรือนหรือชิ้นส่วน</a:t>
            </a:r>
          </a:p>
          <a:p>
            <a:pPr marL="804863" marR="0" lvl="0" indent="-8048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 5 อุตสาหกรรม</a:t>
            </a:r>
            <a:r>
              <a:rPr kumimoji="0" lang="th-TH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อัญมณี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และเครื่องประดับ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อัญมณี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และเครื่องประดับ หรือชิ้นส่วน รวมถึงวัตถุดิบและต้นแบบ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รายการกิจการเป้าหมายในเขตพัฒนาเศรษฐกิจพิเศษ</a:t>
            </a:r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F716F5-740F-43A0-BFE6-2DF86DF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100" y="6481763"/>
            <a:ext cx="36830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EF3A67-E02A-455D-80F1-CD06C29C7369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02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642918"/>
            <a:ext cx="8929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marR="0" lvl="0" indent="-8048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9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การผลิตพลาสติก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กิจการผลิตผลิตภัณฑ์พลาสติกสำหรับอุตสาหกรรม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Plastic Products for Industrial Goods)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กิจการผลิตบรรจุภัณฑ์พลาสติกชนิดหลายชั้น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(Multilayer Plastics Packaging)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กิจการผลิตบรรจุภัณฑ์พลาสติกชนิดปลอดเชื้อ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Aseptic Plastics Packaging)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กิจการผลิตบรรจุภัณฑ์พลาสติก ชนิดป้องกันไฟฟ้าสถิต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Antistatic Plastics Packaging)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กิจการผลิตผลิตภัณฑ์พลาสติกรีไซเคิล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10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การผลิตยา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กิจการผลิตยา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11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กิจการโลจิสติกส์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กิจการสถานที่ตรวจปล่อยและบรรจุสินค้าเข้าตู้คอนเทนเนอร์เพื่อส่งออก หรือโรงพักสินค้า เพื่อตรวจปล่อยของขาเข้า และบรรจุของขาออกที่ขนส่งโดยระบบคอนเทนเนอร์นอกเขต         ท่าเทียบเรือ (รพท.)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Inland Container Depot : ICD)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กิจการศูนย์กระจายสินค้าด้วยระบบทันสมัย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Distribution Center : DC)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กิจการศูนย์กระจายสินค้าระหว่างประเทศด้วยระบบที่ทันสมัย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International Distribution Center : IDC)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481763"/>
            <a:ext cx="36830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EF3A67-E02A-455D-80F1-CD06C29C7369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รายการกิจการเป้าหมายในเขตพัฒนาเศรษฐกิจพิเศษ</a:t>
            </a:r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65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4D55032-D857-4394-A93E-F115655D41F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2900" b="1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การส่งเสริมการลงทุนสำหรับภาคการเกษตรในระดับท้องถิ่น</a:t>
            </a:r>
            <a:endParaRPr lang="en-AU" sz="2900" b="1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1139" name="Picture 2" descr="G:\3. BOI\3. PR Theme\2013-06\BOI Logo.png">
            <a:extLst>
              <a:ext uri="{FF2B5EF4-FFF2-40B4-BE49-F238E27FC236}">
                <a16:creationId xmlns:a16="http://schemas.microsoft.com/office/drawing/2014/main" id="{BDF76F18-C7FE-4A08-B8B7-5EE03D34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0"/>
            <a:ext cx="77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Slide Number Placeholder 1">
            <a:extLst>
              <a:ext uri="{FF2B5EF4-FFF2-40B4-BE49-F238E27FC236}">
                <a16:creationId xmlns:a16="http://schemas.microsoft.com/office/drawing/2014/main" id="{4FD71E37-1AB6-4A1E-8915-9F84650BF7C2}"/>
              </a:ext>
            </a:extLst>
          </p:cNvPr>
          <p:cNvSpPr txBox="1">
            <a:spLocks/>
          </p:cNvSpPr>
          <p:nvPr/>
        </p:nvSpPr>
        <p:spPr bwMode="auto">
          <a:xfrm>
            <a:off x="8153400" y="64770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CC4E5E-8296-4EF6-A89C-54B4F1A61CA5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C8896572-F045-4A19-A216-CEFAFD4B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143000"/>
            <a:ext cx="79898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6575" indent="-536575">
              <a:spcBef>
                <a:spcPts val="0"/>
              </a:spcBef>
              <a:buFont typeface="Wingdings" panose="05000000000000000000" pitchFamily="2" charset="2"/>
              <a:buChar char="Ø"/>
              <a:tabLst/>
              <a:defRPr/>
            </a:pPr>
            <a:r>
              <a:rPr lang="th-TH" altLang="en-US" sz="3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หมายถึง การลงทุนหรือการดำเนินกิจการด้านการเกษตรที่กำหนด ตามประกาศคณะกรรมการส่งเสริมการลงทุน ที่ 5/2561 เรื่อง มาตรการส่งเสริมการลงทุนสำหรับภาคการเกษตรในระดับท้องถิ่น โดยสนับสนุนหรือร่วมดำเนินการกับองค์กรท้องถิ่น เพื่อเป็นการสนับสนุนให้นำผลผลิตทางการเกษตรในท้องถิ่นมาแปรรูปให้มีมูลค่าเพิ่มสูงขึ้น มีคุณภาพที่ดีขึ้น และอำนวยความสะดวกให้แก่ภาคการเกษตร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3565671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79119"/>
            <a:ext cx="8410604" cy="6209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marR="0" lvl="0" indent="-804863" algn="l" defTabSz="914400" rtl="0" eaLnBrk="0" fontAlgn="base" latinLnBrk="0" hangingPunct="0">
              <a:lnSpc>
                <a:spcPts val="3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1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2 นิคมหรือเขตอุตสาหกรรม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กิจการนิคมหรือเขตอุตสาหกรรม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กิจการนิคมหรือเขตอุตสาหกรรม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อัญมณี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และเครื่องประดับ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กิจการนิคมหรือเขต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อุตสาหกรรมโล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จิ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สติกส์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(Logistics Park)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กลุ่มที่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 13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กิจการเพื่อสนับสนุนการท่องเที่ยว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กิจการเฟอร์รี่ หรือเดินเรือท่องเที่ยว หรือให้เช่าเรือท่องเที่ยว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กิจการบริการที่จอดเรือท่องเที่ยว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กิจการสวนสนุก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กิจการศูนย์แสดงศิลปวัฒนธรรมหรือศูนย์ศิลปหัตถกรรม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กิจการสวนสัตว์เปิด 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กิจการพิพิธภัณฑ์สัตว์น้ำ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กิจการศูนย์แสดงสินค้านานาชาติ</a:t>
            </a:r>
          </a:p>
          <a:p>
            <a:pPr marL="269875" marR="0" lvl="0" indent="-269875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Times New Roman"/>
                <a:cs typeface="Browallia New" pitchFamily="34" charset="-34"/>
              </a:rPr>
              <a:t>กิจการศูนย์ฟื้นฟูสุขภาพ</a:t>
            </a:r>
          </a:p>
          <a:p>
            <a:pPr marL="0" marR="0" lvl="0" indent="0" algn="l" defTabSz="914400" rtl="0" eaLnBrk="0" fontAlgn="base" latinLnBrk="0" hangingPunct="0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กลุ่ม 14 กิจการสิ่งพิมพ์</a:t>
            </a:r>
          </a:p>
          <a:p>
            <a:pPr marL="274638" marR="0" lvl="0" indent="-274638" algn="l" defTabSz="914400" rtl="0" eaLnBrk="0" fontAlgn="base" latinLnBrk="0" hangingPunct="0">
              <a:lnSpc>
                <a:spcPts val="3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กิจการผลิตสิ่งพิมพ์ทั่วไป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Times New Roman"/>
              <a:cs typeface="Browallia New" pitchFamily="34" charset="-34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0900" y="6342063"/>
            <a:ext cx="36830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F7E0839-EC94-49AC-893E-382A1EB4DB6A}" type="slidenum"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รายการกิจการเป้าหมายในเขตพัฒนาเศรษฐกิจพิเศษ</a:t>
            </a:r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876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9243" y="1051914"/>
          <a:ext cx="8501122" cy="2753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ประเภทกิจการ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ctr">
                        <a:spcAft>
                          <a:spcPts val="0"/>
                        </a:spcAft>
                        <a:tabLst>
                          <a:tab pos="101600" algn="l"/>
                        </a:tabLst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สิทธิประโยชน์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148">
                <a:tc>
                  <a:txBody>
                    <a:bodyPr/>
                    <a:lstStyle/>
                    <a:p>
                      <a:pPr marL="355600" lvl="0" indent="-26670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กิจการอบพืชและไซโล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355600" lvl="0" indent="-26670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กิจการผลิตผลิตภัณฑ์จากผลพลอยได้หรือเศษวัสดุทางการเกษตร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355600" lvl="0" indent="-26670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กิจการผลิตโครงสร้างโลหะสำหรับงานก่อสร้างหรืองานอุตสาหกรรม 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(Fabrication Industry)</a:t>
                      </a: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355600" lvl="0" indent="-26670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กิจการผลิตสิ่งพิมพ์ทั่วไป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27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th-TH" sz="2400" b="1" i="0" baseline="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ยกเว้นภาษีเงินได้นิติบุคคล </a:t>
                      </a: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8 ปี และลดหย่อนร้อยละ 50 อีก 5 ปี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5548"/>
            <a:ext cx="8382000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กลุ่ม</a:t>
            </a: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กิจการเป้าหมายเพิ่มเติมในเขตพัฒนาเศรษฐกิจพิเศษทุกพื้นที่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5F2EC-F2A8-4F19-BB79-FD9116F0399A}"/>
              </a:ext>
            </a:extLst>
          </p:cNvPr>
          <p:cNvGrpSpPr/>
          <p:nvPr/>
        </p:nvGrpSpPr>
        <p:grpSpPr>
          <a:xfrm>
            <a:off x="0" y="65548"/>
            <a:ext cx="685800" cy="461665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8983C6B1-DD31-45B0-9EF3-06960407D6E3}"/>
                </a:ext>
              </a:extLst>
            </p:cNvPr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Chevron 13">
              <a:extLst>
                <a:ext uri="{FF2B5EF4-FFF2-40B4-BE49-F238E27FC236}">
                  <a16:creationId xmlns:a16="http://schemas.microsoft.com/office/drawing/2014/main" id="{3A026BE7-07B9-460D-84E4-92E28250B118}"/>
                </a:ext>
              </a:extLst>
            </p:cNvPr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C1F36-2B26-445D-A2A0-F4EB5155F457}"/>
              </a:ext>
            </a:extLst>
          </p:cNvPr>
          <p:cNvSpPr/>
          <p:nvPr/>
        </p:nvSpPr>
        <p:spPr>
          <a:xfrm>
            <a:off x="389243" y="3989875"/>
            <a:ext cx="51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* จังหวัดตราดไม่ขอให้กำหนดเป็นกิจการเป้าหมายในพื้นที่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D4279BB-D6A1-463B-B90A-DCD642491216}"/>
              </a:ext>
            </a:extLst>
          </p:cNvPr>
          <p:cNvSpPr txBox="1">
            <a:spLocks/>
          </p:cNvSpPr>
          <p:nvPr/>
        </p:nvSpPr>
        <p:spPr>
          <a:xfrm>
            <a:off x="7467600" y="6477000"/>
            <a:ext cx="596900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8EF3A67-E02A-455D-80F1-CD06C29C7369}" type="slidenum">
              <a:rPr lang="en-US" altLang="en-US" sz="14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41</a:t>
            </a:fld>
            <a:endParaRPr lang="en-US" altLang="en-US" sz="1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05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9070" y="762000"/>
          <a:ext cx="8643998" cy="438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ประเภทกิจการ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01600" algn="ctr">
                        <a:spcAft>
                          <a:spcPts val="0"/>
                        </a:spcAft>
                        <a:tabLst>
                          <a:tab pos="101600" algn="l"/>
                        </a:tabLst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สิทธิประโยชน์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585">
                <a:tc>
                  <a:txBody>
                    <a:bodyPr/>
                    <a:lstStyle/>
                    <a:p>
                      <a:pPr marL="355600" lvl="0" indent="-266700">
                        <a:buFont typeface="+mj-lt"/>
                        <a:buAutoNum type="arabicPeriod"/>
                      </a:pP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กิจการผลิตอาหารสัตว์หรือส่วนผสมอาหารสัตว์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355600" lvl="0" indent="-266700">
                        <a:buFont typeface="+mj-lt"/>
                        <a:buAutoNum type="arabicPeriod"/>
                      </a:pP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กิจการผลิตวัสดุก่อสร้าง และกิจการผลิตผลิตภัณฑ์คอนกรีตอัดแรงสำหรับงานสาธารณูปโภค</a:t>
                      </a:r>
                      <a:endParaRPr lang="en-US" sz="2400" strike="noStrike" kern="1200" baseline="0" dirty="0">
                        <a:solidFill>
                          <a:srgbClr val="0066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355600" lvl="0" indent="-266700">
                        <a:buFont typeface="+mj-lt"/>
                        <a:buAutoNum type="arabicPeriod"/>
                      </a:pP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กิจการผลิตสิ่งปรุงแต่งสำหรับประทินร่างกาย เช่น สบู่ </a:t>
                      </a:r>
                      <a:b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</a:b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ยาสระผม ยา</a:t>
                      </a:r>
                      <a:r>
                        <a:rPr lang="th-TH" sz="2400" kern="1200" baseline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สีฟัน เคริ่องสำอาง</a:t>
                      </a:r>
                      <a:endParaRPr lang="th-TH" sz="2400" strike="noStrike" kern="1200" baseline="0" dirty="0">
                        <a:solidFill>
                          <a:srgbClr val="0066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355600" lvl="0" indent="-266700">
                        <a:buFont typeface="+mj-lt"/>
                        <a:buAutoNum type="arabicPeriod" startAt="4"/>
                      </a:pP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กิจการผลิตผลิตภัณฑ์พลาสติกสำหรับสินค้าอุปโภค เช่น </a:t>
                      </a:r>
                      <a:b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</a:b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บรรจุภัณฑ์พลาสติก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355600" lvl="0" indent="-266700">
                        <a:buFont typeface="+mj-lt"/>
                        <a:buAutoNum type="arabicPeriod" startAt="4"/>
                      </a:pPr>
                      <a:r>
                        <a:rPr lang="th-TH" sz="2400" kern="120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กิจการผลิตสิ่งของจากเยื่อหรือกระดาษ เช่น กล่องกระดาษ*</a:t>
                      </a:r>
                      <a:endParaRPr lang="en-US" sz="2400" kern="120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355600" indent="-266700">
                        <a:buFont typeface="+mj-lt"/>
                        <a:buAutoNum type="arabicPeriod" startAt="4"/>
                      </a:pPr>
                      <a:r>
                        <a:rPr lang="th-TH" sz="2400" kern="1200" baseline="0" dirty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กิจการพัฒนาอาคารสำหรับโรงงานอุตสาหกรรมและ/หรือคลังสินค้า</a:t>
                      </a:r>
                      <a:endParaRPr lang="en-US" sz="2400" b="0" i="0" baseline="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12700"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th-TH" sz="2400" b="1" i="0" baseline="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ยกเว้นภาษีเงินได้นิติบุคคล 8 ปี (จำกัดวงเงินตามขนาดเงินลงทุนไม่รวมค่าที่ดินและทุนหมุนเวียน)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80" marR="6858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1400" y="5322759"/>
            <a:ext cx="51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* จังหวัดตราดไม่ขอให้กำหนดเป็นกิจการเป้าหมายในพื้นที่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014" y="0"/>
            <a:ext cx="9144000" cy="56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tabLst>
                <a:tab pos="1371600" algn="l"/>
              </a:tabLst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กลุ่มกิจการที่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BOI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ยกเลิกการส่งเสริมไปแล้วแต่ให้ส่งเสริมเฉพาะใน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SEZ</a:t>
            </a:r>
            <a:endParaRPr lang="th-TH" altLang="en-US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70235-BF6B-46AB-BC8F-BD2038C66FA5}"/>
              </a:ext>
            </a:extLst>
          </p:cNvPr>
          <p:cNvGrpSpPr/>
          <p:nvPr/>
        </p:nvGrpSpPr>
        <p:grpSpPr>
          <a:xfrm>
            <a:off x="0" y="65548"/>
            <a:ext cx="685800" cy="461665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3DD62A53-563D-498E-B693-04F1F042BE27}"/>
                </a:ext>
              </a:extLst>
            </p:cNvPr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Chevron 13">
              <a:extLst>
                <a:ext uri="{FF2B5EF4-FFF2-40B4-BE49-F238E27FC236}">
                  <a16:creationId xmlns:a16="http://schemas.microsoft.com/office/drawing/2014/main" id="{6D686412-66B1-49AA-9AE2-658A386AC67D}"/>
                </a:ext>
              </a:extLst>
            </p:cNvPr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45B63C7-6D3E-4C5C-8FA6-8607E77C11D5}"/>
              </a:ext>
            </a:extLst>
          </p:cNvPr>
          <p:cNvSpPr txBox="1">
            <a:spLocks/>
          </p:cNvSpPr>
          <p:nvPr/>
        </p:nvSpPr>
        <p:spPr>
          <a:xfrm>
            <a:off x="7467600" y="6477000"/>
            <a:ext cx="596900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8EF3A67-E02A-455D-80F1-CD06C29C7369}" type="slidenum">
              <a:rPr lang="en-US" altLang="en-US" sz="14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42</a:t>
            </a:fld>
            <a:endParaRPr lang="en-US" altLang="en-US" sz="1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097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53911" y="2246511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43030" y="-36892"/>
            <a:ext cx="9133367" cy="61555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th-TH" sz="3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 สถิติการส่งเสริมการลงทุนในเขตพัฒนาเศรษฐกิจชายแดน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(SEZ)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13"/>
            <a:ext cx="2647950" cy="4752975"/>
          </a:xfrm>
        </p:spPr>
      </p:pic>
      <p:sp>
        <p:nvSpPr>
          <p:cNvPr id="2" name="Rounded Rectangle 1"/>
          <p:cNvSpPr/>
          <p:nvPr/>
        </p:nvSpPr>
        <p:spPr>
          <a:xfrm>
            <a:off x="958400" y="887219"/>
            <a:ext cx="987305" cy="5719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เชียงราย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5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512047" y="1524246"/>
            <a:ext cx="1148015" cy="5161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หนองคาย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2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849637" y="5607925"/>
            <a:ext cx="833041" cy="5576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นราธิวาส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-ไม่มี-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051721" y="3763548"/>
            <a:ext cx="1000320" cy="55364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ตราด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2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797999" y="3050629"/>
            <a:ext cx="1079132" cy="5641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สระแก้ว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4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768606" y="1690147"/>
            <a:ext cx="821031" cy="594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นครพนม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-ไม่มี-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864748" y="2351204"/>
            <a:ext cx="1042136" cy="4866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มุกดาหาร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4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417161" y="4917530"/>
            <a:ext cx="1000320" cy="5536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สงขลา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6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07504" y="2660496"/>
            <a:ext cx="1038953" cy="5336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กาญจนบุรี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2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69311" y="1951493"/>
            <a:ext cx="1142736" cy="469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  <a:sym typeface="Calibri" panose="020F0502020204030204" pitchFamily="34" charset="0"/>
              </a:rPr>
              <a:t>ตาก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sym typeface="Calibri" panose="020F0502020204030204" pitchFamily="34" charset="0"/>
              </a:rPr>
              <a:t>28 โครงการ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Calibri" panose="020F0502020204030204" pitchFamily="34" charset="0"/>
            </a:endParaRPr>
          </a:p>
        </p:txBody>
      </p:sp>
      <p:pic>
        <p:nvPicPr>
          <p:cNvPr id="120" name="Picture 54" descr="equipment, halloween, garden, Agriculture, Farm, gardening, scythe, Tools And Utensi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02" y="939132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6" descr="transportation, transport, vehicle, Bus, Automobile, Public trans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6" y="4886135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8" descr="furniture, sofa, couch, Rest, relax, Furniture And Househo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11" y="3592760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2" descr="medical, gloves, equipment, Protection, miscellaneous, latex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6" y="4239804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82" descr="drink, food, water, Bottle, Healthy Food, Water Bottle, Hydratation, Food And Restauran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02" y="5525702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4001" r="15124" b="16251"/>
          <a:stretch/>
        </p:blipFill>
        <p:spPr>
          <a:xfrm>
            <a:off x="4075204" y="1599098"/>
            <a:ext cx="557633" cy="55763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" name="Picture 56" descr="Cap, clothing, hats, fashion, textile, Baseball Hat, Baseball Cap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00" y="2945716"/>
            <a:ext cx="557632" cy="55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4696903" y="91546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อุตสาหกรรมเกษตร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16 โครงการ 3,053.8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688694" y="1578091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ผลิตภัณฑ์</a:t>
            </a:r>
            <a:r>
              <a:rPr kumimoji="0" lang="th-T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เซรามิกส์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 โครงการ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117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96903" y="2921238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เครื่องนุ่งห่ม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12 โครงการ 731.6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696903" y="356351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การผลิตเครื่องเรือน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 โครงการ 20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96903" y="4204128"/>
            <a:ext cx="309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การผลิตถุงมือยางและถุงมือทางการแพทย์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 โครงการ 700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99514" y="4861235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ชิ้นส่วนยานพาหนะและเครื่องจักรกล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3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โครงการ 503.8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96903" y="552388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ผลิตภัณฑ์พลาสติก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14 โครงการ 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,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596.2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63688" y="443001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มีจำนวน 53 โครงการ เงินลงทุน 9,268.5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(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ณ ตุลาคม 2561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87" y="2294967"/>
            <a:ext cx="437657" cy="45673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03575" y="2237974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วัสดุก่อสร้าง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3 โครงการ 477.1 ล้านบาท</a:t>
            </a:r>
          </a:p>
        </p:txBody>
      </p:sp>
      <p:sp>
        <p:nvSpPr>
          <p:cNvPr id="34" name="Oval 33"/>
          <p:cNvSpPr/>
          <p:nvPr/>
        </p:nvSpPr>
        <p:spPr>
          <a:xfrm>
            <a:off x="6531866" y="1550117"/>
            <a:ext cx="576064" cy="576064"/>
          </a:xfrm>
          <a:prstGeom prst="ellipse">
            <a:avLst/>
          </a:prstGeom>
          <a:solidFill>
            <a:srgbClr val="FDF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37" y="1653083"/>
            <a:ext cx="374522" cy="3646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26320" y="1547285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กิจการสถานพยาบาล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 โครงการ 65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pic>
        <p:nvPicPr>
          <p:cNvPr id="36" name="Picture 76" descr="Courier, logistics, express, truck, van, Delivery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52" y="2233406"/>
            <a:ext cx="594725" cy="594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107930" y="2230029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กิจการศูนย์กระจายสินค้า</a:t>
            </a:r>
            <a:b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</a:b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1 โครงการ 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  <a:sym typeface="Calibri" panose="020F0502020204030204" pitchFamily="34" charset="0"/>
              </a:rPr>
              <a:t>ล้านบาท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  <a:sym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FF9D8C-0A3A-4540-904F-BF3BC30F5BB1}"/>
              </a:ext>
            </a:extLst>
          </p:cNvPr>
          <p:cNvGrpSpPr/>
          <p:nvPr/>
        </p:nvGrpSpPr>
        <p:grpSpPr>
          <a:xfrm>
            <a:off x="0" y="65548"/>
            <a:ext cx="685800" cy="461665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39" name="Pentagon 10">
              <a:extLst>
                <a:ext uri="{FF2B5EF4-FFF2-40B4-BE49-F238E27FC236}">
                  <a16:creationId xmlns:a16="http://schemas.microsoft.com/office/drawing/2014/main" id="{B77B9230-DE46-4979-95A2-378B30EDABD3}"/>
                </a:ext>
              </a:extLst>
            </p:cNvPr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Chevron 13">
              <a:extLst>
                <a:ext uri="{FF2B5EF4-FFF2-40B4-BE49-F238E27FC236}">
                  <a16:creationId xmlns:a16="http://schemas.microsoft.com/office/drawing/2014/main" id="{A75C7FF2-F6BB-44CE-B69B-656E37D6EC12}"/>
                </a:ext>
              </a:extLst>
            </p:cNvPr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5C2D85A4-FC88-4E38-9874-A207577F8CDD}"/>
              </a:ext>
            </a:extLst>
          </p:cNvPr>
          <p:cNvSpPr txBox="1">
            <a:spLocks/>
          </p:cNvSpPr>
          <p:nvPr/>
        </p:nvSpPr>
        <p:spPr>
          <a:xfrm>
            <a:off x="7566074" y="6464969"/>
            <a:ext cx="533400" cy="271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8EF3A67-E02A-455D-80F1-CD06C29C7369}" type="slidenum">
              <a:rPr lang="en-US" altLang="en-US" sz="14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lnSpc>
                  <a:spcPct val="7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43</a:t>
            </a:fld>
            <a:endParaRPr lang="en-US" altLang="en-US" sz="1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484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1F80-47F6-47CA-B31E-F81D43FA0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2B46B-C1FF-445A-BF40-58ACB3D98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1527C-CE73-4FEB-AC21-12EBBEEBD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33BC2-AE4D-4316-9017-091CA36A50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993-8ECA-4F12-AE38-22191D5A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กิจการที่ยื่นขอรับส่งเสริมการลงทุนจังหวัดตาก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F2C2-85B6-44FC-B434-E66E8D0D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ปี 2558- ปี 2561   ยื่นขอ ฯ จำนวน  28  โครงการ </a:t>
            </a:r>
          </a:p>
          <a:p>
            <a:r>
              <a:rPr lang="th-TH" dirty="0"/>
              <a:t>ดำเนินโครงการไปแล้ว  18  โครงการ  5  โครงการ  อยู่ระหว่างดำเนินการ   และยกเลิกกิจการ/คืนคำขอไปแล้ว 5 ราย ( 27 ธ.ค 61) </a:t>
            </a:r>
          </a:p>
          <a:p>
            <a:r>
              <a:rPr lang="th-TH" dirty="0"/>
              <a:t>กิจการที่ดำเนินการแล้ว ได้แก่  ผลิตภัณฑ์เสื้อผ้า  สิ่งทอ  วัสดุก่อสร้าง  พลาสติก  พลังงานทดแทน  ศูนย์จำหน่ายสินค้าโอทอป</a:t>
            </a:r>
          </a:p>
          <a:p>
            <a:r>
              <a:rPr lang="th-TH" dirty="0"/>
              <a:t>ที่ตั้งส่วนใหญ่จะอยู่ที่ อ. แม่สอด และ อ. พบพระ    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9690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993-8ECA-4F12-AE38-22191D5A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ตัวอย่างกิจการที่ได้รับส่งเสริมการลงทุนจังหวัดตาก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F2C2-85B6-44FC-B434-E66E8D0DB737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</a:rPr>
              <a:t>ที่ตั้ง อำเภอแม่สอด</a:t>
            </a:r>
          </a:p>
          <a:p>
            <a:r>
              <a:rPr lang="th-TH" dirty="0"/>
              <a:t>บริษัท บีเอ็นซีแม่สอด จำกัด</a:t>
            </a:r>
          </a:p>
          <a:p>
            <a:r>
              <a:rPr lang="th-TH" dirty="0"/>
              <a:t>บริษัท ห้าแยกกรุ๊ป จำกัด</a:t>
            </a:r>
          </a:p>
          <a:p>
            <a:r>
              <a:rPr lang="th-TH" dirty="0"/>
              <a:t>บริษัท </a:t>
            </a:r>
            <a:r>
              <a:rPr lang="th-TH" dirty="0" err="1"/>
              <a:t>เค</a:t>
            </a:r>
            <a:r>
              <a:rPr lang="th-TH" dirty="0"/>
              <a:t>ซีซี แม่สอดคอนกรีต จำกัด</a:t>
            </a:r>
          </a:p>
          <a:p>
            <a:r>
              <a:rPr lang="th-TH" dirty="0"/>
              <a:t>บริษัท ตากโอทอป อินเตอร์</a:t>
            </a:r>
            <a:r>
              <a:rPr lang="th-TH" dirty="0" err="1"/>
              <a:t>เทรด</a:t>
            </a:r>
            <a:r>
              <a:rPr lang="th-TH" dirty="0"/>
              <a:t> จำกัด</a:t>
            </a:r>
          </a:p>
          <a:p>
            <a:r>
              <a:rPr lang="th-TH" dirty="0"/>
              <a:t>บริษัท รอซโซ่ จำกัด</a:t>
            </a:r>
          </a:p>
          <a:p>
            <a:r>
              <a:rPr lang="th-TH" dirty="0"/>
              <a:t>บริษัท ไทอัน </a:t>
            </a:r>
            <a:r>
              <a:rPr lang="th-TH" dirty="0" err="1"/>
              <a:t>นิต</a:t>
            </a:r>
            <a:r>
              <a:rPr lang="th-TH" dirty="0"/>
              <a:t>ติ</a:t>
            </a:r>
            <a:r>
              <a:rPr lang="th-TH" dirty="0" err="1"/>
              <a:t>้ง</a:t>
            </a:r>
            <a:r>
              <a:rPr lang="th-TH" dirty="0"/>
              <a:t> จำกัด 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D8044-9352-44A6-AAF6-C585F5AE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5" y="1221204"/>
            <a:ext cx="1468984" cy="11005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6455F2-6A04-457E-A69A-2915827B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126">
            <a:off x="7359390" y="1472055"/>
            <a:ext cx="1392814" cy="10434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8BE93D-2449-44CA-801C-55E003182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93" y="2536941"/>
            <a:ext cx="1546054" cy="11582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5E9F9D-0C0E-413F-9198-3DF15170C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367">
            <a:off x="6630487" y="2438667"/>
            <a:ext cx="1757481" cy="13166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C9D448-7D0F-49B8-8934-2F99D7CA7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62" y="3877742"/>
            <a:ext cx="1468985" cy="11005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872BAD-6999-4659-AB3E-D6851F33C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31" y="5209342"/>
            <a:ext cx="1281736" cy="9602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E446AA-FBDD-4009-93C3-4CFE46A8A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38" y="5027954"/>
            <a:ext cx="1625401" cy="12176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E6E8C93-7743-466D-9191-E685F0DE2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41" y="3884638"/>
            <a:ext cx="1298939" cy="97311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3514DB-B8E1-4803-9C18-6B2FCB428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0591"/>
            <a:ext cx="2057400" cy="11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6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0922-940F-4B55-B2D4-B556EF0B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ที่ตั้งอำเภอพบพระ  ได้แก่ 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</a:rPr>
              <a:t>    บริษัท ทิพย์วาริน อินเตอร์เพคเกจ</a:t>
            </a:r>
            <a:r>
              <a:rPr lang="th-TH" b="1" dirty="0" err="1">
                <a:solidFill>
                  <a:srgbClr val="0070C0"/>
                </a:solidFill>
              </a:rPr>
              <a:t>จิ้ง</a:t>
            </a:r>
            <a:r>
              <a:rPr lang="th-TH" b="1" dirty="0">
                <a:solidFill>
                  <a:srgbClr val="0070C0"/>
                </a:solidFill>
              </a:rPr>
              <a:t>  จำกัด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6C528-1644-4E76-8061-96D4629E6F62}"/>
              </a:ext>
            </a:extLst>
          </p:cNvPr>
          <p:cNvSpPr/>
          <p:nvPr/>
        </p:nvSpPr>
        <p:spPr>
          <a:xfrm>
            <a:off x="304800" y="609600"/>
            <a:ext cx="8534400" cy="73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70C0"/>
                </a:solidFill>
              </a:rPr>
              <a:t>ตัวอย่างกิจการที่ได้รับส่งเสริมการลงทุนจังหวัดตาก</a:t>
            </a:r>
            <a:endParaRPr lang="th-TH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06735-A84A-4C88-BBCE-27E94E85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74"/>
            <a:ext cx="3200400" cy="19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9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มาตรการเพิ่มขีดความสามารถของผู้ประกอบการ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วิสาหกิจขนาดกลางและขนาดย่อม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(SMEs)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2812" y="6508486"/>
            <a:ext cx="36830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C15826F-4026-42B2-B71E-7645F558CCDA}" type="slidenum"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pPr marL="0" marR="0" lvl="0" indent="0" algn="r" defTabSz="914400" rtl="0" eaLnBrk="1" fontAlgn="base" latinLnBrk="0" hangingPunct="1">
                <a:lnSpc>
                  <a:spcPct val="7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48</a:t>
            </a:fld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5" name="Picture 2" descr="https://bioindustryassociation.files.wordpress.com/2015/09/sip-sme-icon.png?w=227&amp;h=227">
            <a:extLst>
              <a:ext uri="{FF2B5EF4-FFF2-40B4-BE49-F238E27FC236}">
                <a16:creationId xmlns:a16="http://schemas.microsoft.com/office/drawing/2014/main" id="{9CEC63F4-C508-44B1-9826-3CD334B5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17" b="30202"/>
          <a:stretch>
            <a:fillRect/>
          </a:stretch>
        </p:blipFill>
        <p:spPr bwMode="auto">
          <a:xfrm rot="21293349">
            <a:off x="3152242" y="3994696"/>
            <a:ext cx="2468849" cy="7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170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0" y="733422"/>
            <a:ext cx="9144000" cy="6276978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2925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th-TH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ประเภทกิจการในกลุ่ม </a:t>
            </a:r>
            <a:r>
              <a:rPr lang="en-US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B1 </a:t>
            </a:r>
            <a:r>
              <a:rPr lang="th-TH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เป็นกิจการที่ให้การส่งเสริมตามมาตรการเพิ่มขีดความสามารถของผู้ประกอบการ </a:t>
            </a:r>
            <a:r>
              <a:rPr lang="en-US" alt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SMEs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h-TH" sz="3200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เงื่อนไข</a:t>
            </a:r>
            <a:endParaRPr lang="en-US" sz="3200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442913" indent="-357188" algn="thaiDi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442913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เงินลงทุนไม่น้อยกว่า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500,000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บาท ไม่รวมค่าที่ดินและทุนหมุนเวียน </a:t>
            </a:r>
          </a:p>
          <a:p>
            <a:pPr marL="442913" indent="-357188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442913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	อนุญาตให้นำเครื่องจักรใช้แล้วในประเทศไม่เกิน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10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 ล้านบาท และต้องลงทุนใหม่ในเครื่องจักรหลักไม่น้อยกว่าร้อยละ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50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ของมูลค่าเครื่องจักรที่ใช้ในโครงการ  </a:t>
            </a:r>
          </a:p>
          <a:p>
            <a:pPr marL="442913" indent="-357188" algn="thaiDi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442913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	อัตราส่วนหนี้สินต่อทุนไม่เกิน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3 : 1</a:t>
            </a:r>
          </a:p>
          <a:p>
            <a:pPr marL="442913" indent="-357188" algn="thaiDi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442913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คุณสมบัติของผู้ที่เป็น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มีดังนี้</a:t>
            </a:r>
          </a:p>
          <a:p>
            <a:pPr marL="714375" indent="-2714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714375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ถือหุ้นโดยบุคคลธรรมดาสัญชาติไทยไม่น้อยกว่าร้อยละ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51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ของทุนจดทะเบียน</a:t>
            </a:r>
          </a:p>
          <a:p>
            <a:pPr marL="714375" indent="-271463" algn="thaiDi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714375" algn="l"/>
              </a:tabLst>
              <a:defRPr/>
            </a:pP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เมื่อรวมกิจการทั้งหมดทั้งที่ได้รับและไม่ได้รับการส่งเสริมแล้ว มีสินทรัพย์ถาวรสุทธิหรือขนาดลงทุนไม่รวมค่าที่ดินและทุนหมุนเวียนไม่เกิน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200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ล้านบาท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en-US" sz="2800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มาตรการเพิ่มขีดความสามารถของ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 SMEs (1/2)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34820" name="Slide Number Placeholder 1"/>
          <p:cNvSpPr txBox="1">
            <a:spLocks noGrp="1"/>
          </p:cNvSpPr>
          <p:nvPr/>
        </p:nvSpPr>
        <p:spPr bwMode="auto">
          <a:xfrm>
            <a:off x="6858000" y="6416675"/>
            <a:ext cx="2133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D502A-9798-4B4A-994C-B404FDFA4CDC}" type="slidenum"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pic>
        <p:nvPicPr>
          <p:cNvPr id="6" name="Picture 2" descr="G:\3. BOI\3. PR Theme\2013-06\BOI Logo.png">
            <a:extLst>
              <a:ext uri="{FF2B5EF4-FFF2-40B4-BE49-F238E27FC236}">
                <a16:creationId xmlns:a16="http://schemas.microsoft.com/office/drawing/2014/main" id="{974767CA-FE20-49C2-B5BC-2F522F43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4D55032-D857-4394-A93E-F115655D41F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คุณสมบัติของผู้ขอรับการส่งเสริม</a:t>
            </a:r>
            <a:endParaRPr lang="en-AU" sz="3600" b="1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1139" name="Picture 2" descr="G:\3. BOI\3. PR Theme\2013-06\BOI Logo.png">
            <a:extLst>
              <a:ext uri="{FF2B5EF4-FFF2-40B4-BE49-F238E27FC236}">
                <a16:creationId xmlns:a16="http://schemas.microsoft.com/office/drawing/2014/main" id="{BDF76F18-C7FE-4A08-B8B7-5EE03D34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0"/>
            <a:ext cx="77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Slide Number Placeholder 1">
            <a:extLst>
              <a:ext uri="{FF2B5EF4-FFF2-40B4-BE49-F238E27FC236}">
                <a16:creationId xmlns:a16="http://schemas.microsoft.com/office/drawing/2014/main" id="{4FD71E37-1AB6-4A1E-8915-9F84650BF7C2}"/>
              </a:ext>
            </a:extLst>
          </p:cNvPr>
          <p:cNvSpPr txBox="1">
            <a:spLocks/>
          </p:cNvSpPr>
          <p:nvPr/>
        </p:nvSpPr>
        <p:spPr bwMode="auto">
          <a:xfrm>
            <a:off x="8153400" y="64770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CC4E5E-8296-4EF6-A89C-54B4F1A61CA5}" type="slidenum">
              <a:rPr lang="en-US" altLang="en-US" sz="200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C8896572-F045-4A19-A216-CEFAFD4B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143000"/>
            <a:ext cx="79898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6575" indent="-536575">
              <a:spcBef>
                <a:spcPts val="0"/>
              </a:spcBef>
              <a:buFont typeface="Wingdings" panose="05000000000000000000" pitchFamily="2" charset="2"/>
              <a:buChar char="Ø"/>
              <a:tabLst/>
              <a:defRPr/>
            </a:pPr>
            <a:r>
              <a:rPr lang="th-TH" altLang="en-US" sz="3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กรณีผู้ประกอบการที่ลงทุนในกิจการด้านการเกษตร จะต้องลงทุนใน 10 ประเภทกิจการเกษตรที่กำหนด</a:t>
            </a:r>
          </a:p>
          <a:p>
            <a:pPr marL="0" indent="0">
              <a:spcBef>
                <a:spcPts val="0"/>
              </a:spcBef>
              <a:buNone/>
              <a:tabLst/>
              <a:defRPr/>
            </a:pPr>
            <a:endParaRPr lang="th-TH" altLang="en-US" sz="30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36575" indent="-536575">
              <a:spcBef>
                <a:spcPts val="0"/>
              </a:spcBef>
              <a:buFont typeface="Wingdings" panose="05000000000000000000" pitchFamily="2" charset="2"/>
              <a:buChar char="Ø"/>
              <a:tabLst/>
              <a:defRPr/>
            </a:pPr>
            <a:r>
              <a:rPr lang="th-TH" altLang="en-US" sz="3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กรณีเป็นผู้สนับสนุนหรือร่วมดำเนินการในกิจการด้านการเกษตร จะต้องมีกิจการที่ดำเนินการอยู่แล้วไม่ว่าจะได้รับการส่งเสริมหรือไม่ก็ตาม โดยจะต้องเป็นกิจการในประเภทที่ให้การส่งเสริมได้ในปัจจุบัน และหากได้รับการส่งเสริมอยู่เดิม สิทธิและประโยชน์ด้านภาษีเงินได้นิติบุคคลจะต้องสิ้นสุดลงแล้ว</a:t>
            </a:r>
          </a:p>
          <a:p>
            <a:pPr marL="536575" indent="-536575">
              <a:spcBef>
                <a:spcPts val="0"/>
              </a:spcBef>
              <a:buFont typeface="Wingdings" panose="05000000000000000000" pitchFamily="2" charset="2"/>
              <a:buChar char="Ø"/>
              <a:tabLst/>
              <a:defRPr/>
            </a:pPr>
            <a:endParaRPr lang="th-TH" altLang="en-US" sz="30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2D0F2-8DC5-494C-A8E1-FA3081577566}"/>
              </a:ext>
            </a:extLst>
          </p:cNvPr>
          <p:cNvSpPr txBox="1"/>
          <p:nvPr/>
        </p:nvSpPr>
        <p:spPr>
          <a:xfrm>
            <a:off x="2456658" y="5471993"/>
            <a:ext cx="383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FreesiaUPC" pitchFamily="34" charset="-34"/>
              </a:rPr>
              <a:t>*ไม่มีค่าใช้จ่ายในการขอรับการส่งเสริม*</a:t>
            </a:r>
          </a:p>
        </p:txBody>
      </p:sp>
    </p:spTree>
    <p:extLst>
      <p:ext uri="{BB962C8B-B14F-4D97-AF65-F5344CB8AC3E}">
        <p14:creationId xmlns:p14="http://schemas.microsoft.com/office/powerpoint/2010/main" val="4255625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4925" y="890580"/>
            <a:ext cx="8956675" cy="611982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h-TH" sz="2800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สิทธิและประโยชน์</a:t>
            </a:r>
            <a:r>
              <a:rPr lang="th-TH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	- ยกเว้นอากรขาเข้าเครื่องจักร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	- ยกเว้นภาษีเงินได้นิติบุคคลสำหรับประเภทกิจการในกลุ่ม </a:t>
            </a:r>
            <a:r>
              <a:rPr lang="en-US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เป็นสัดส่วน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	  ร้อยละ 200 ของเงินลงทุน (ไม่รวมค่าที่ดินและทุนหมุนเวียน)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	- สิทธิและประโยชน์อื่นตามหลักเกณฑ์ประกาศ กกท. ที่ 2/2557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h-TH" sz="2800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สิทธิและประโยชน์เพิ่มเติมตามคุณค่าของโครงการ</a:t>
            </a:r>
            <a:r>
              <a:rPr lang="th-TH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Merit-based Incentives) </a:t>
            </a: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ผ่อนปรนสัดส่วน </a:t>
            </a:r>
            <a:r>
              <a:rPr lang="en-US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% </a:t>
            </a:r>
            <a:r>
              <a:rPr lang="th-TH" sz="2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ลงครึ่งหนึ่งของเกณฑ์ปกติ </a:t>
            </a:r>
          </a:p>
          <a:p>
            <a:pPr marL="806450" indent="-420688" algn="ctr">
              <a:lnSpc>
                <a:spcPct val="100000"/>
              </a:lnSpc>
              <a:buFont typeface="Times New Roman" pitchFamily="18" charset="0"/>
              <a:buNone/>
              <a:defRPr/>
            </a:pPr>
            <a:endParaRPr lang="th-TH" sz="400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806450" indent="-420688" algn="ctr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th-TH" sz="28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** ต้องยื่นคำขอรับการส่งเสริมภายในวันที่ 30 ธันวาคม 2562 **</a:t>
            </a:r>
            <a:r>
              <a:rPr lang="th-TH" sz="2000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altLang="en-US" sz="2000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43" name="Slide Number Placeholder 1"/>
          <p:cNvSpPr txBox="1">
            <a:spLocks noGrp="1"/>
          </p:cNvSpPr>
          <p:nvPr/>
        </p:nvSpPr>
        <p:spPr bwMode="auto">
          <a:xfrm>
            <a:off x="8229600" y="6251575"/>
            <a:ext cx="609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78E8-9D37-460F-AB20-B835E8CC7EC5}" type="slidenum"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มาตรการเพิ่มขีดความสามารถของ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 SMEs (2/2)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pic>
        <p:nvPicPr>
          <p:cNvPr id="5" name="Picture 2" descr="G:\3. BOI\3. PR Theme\2013-06\BOI Logo.png">
            <a:extLst>
              <a:ext uri="{FF2B5EF4-FFF2-40B4-BE49-F238E27FC236}">
                <a16:creationId xmlns:a16="http://schemas.microsoft.com/office/drawing/2014/main" id="{E2432700-8669-41A8-A7BB-FE84A2D3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0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16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EY ppt\why_thai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830863"/>
            <a:ext cx="9115425" cy="20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057401" y="1559905"/>
            <a:ext cx="5131340" cy="2859703"/>
            <a:chOff x="395536" y="2492896"/>
            <a:chExt cx="9127386" cy="4496575"/>
          </a:xfrm>
          <a:solidFill>
            <a:schemeClr val="bg1">
              <a:lumMod val="85000"/>
            </a:schemeClr>
          </a:solidFill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95536" y="2492896"/>
              <a:ext cx="9127386" cy="4496575"/>
            </a:xfrm>
            <a:prstGeom prst="roundRect">
              <a:avLst>
                <a:gd name="adj" fmla="val 16667"/>
              </a:avLst>
            </a:prstGeom>
            <a:grpFill/>
            <a:ln w="28575">
              <a:noFill/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US" altLang="en-US" sz="280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716231" y="2492896"/>
              <a:ext cx="0" cy="3909050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0" y="1804987"/>
            <a:ext cx="4648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th-TH" altLang="en-US" dirty="0">
              <a:solidFill>
                <a:prstClr val="white">
                  <a:lumMod val="50000"/>
                </a:prstClr>
              </a:solidFill>
              <a:latin typeface="Calibri"/>
              <a:cs typeface="Angsana New" panose="02020603050405020304" pitchFamily="18" charset="-3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th-TH" altLang="en-US" dirty="0">
                <a:solidFill>
                  <a:srgbClr val="0070C0"/>
                </a:solidFill>
                <a:latin typeface="Calibri"/>
                <a:cs typeface="Angsana New" panose="02020603050405020304" pitchFamily="18" charset="-34"/>
              </a:rPr>
              <a:t>ศูนย์เศรษฐกิจการลงทุนภาคที่  7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th-TH" altLang="en-US" dirty="0">
                <a:solidFill>
                  <a:srgbClr val="0070C0"/>
                </a:solidFill>
                <a:latin typeface="Calibri"/>
                <a:cs typeface="Angsana New" panose="02020603050405020304" pitchFamily="18" charset="-34"/>
              </a:rPr>
              <a:t>จังหวัดพิษณุโลก</a:t>
            </a:r>
            <a:endParaRPr lang="fr-FR" altLang="en-US" dirty="0">
              <a:solidFill>
                <a:srgbClr val="0070C0"/>
              </a:solidFill>
              <a:latin typeface="Calibri"/>
              <a:cs typeface="Angsana New" panose="02020603050405020304" pitchFamily="18" charset="-3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en-US" sz="2200" dirty="0">
                <a:solidFill>
                  <a:srgbClr val="0070C0"/>
                </a:solidFill>
                <a:latin typeface="Calibri"/>
                <a:cs typeface="Angsana New" panose="02020603050405020304" pitchFamily="18" charset="-34"/>
              </a:rPr>
              <a:t>Tel 0 5524 8111,8777</a:t>
            </a:r>
            <a:endParaRPr lang="fr-FR" altLang="en-US" sz="2400" b="1" dirty="0">
              <a:solidFill>
                <a:srgbClr val="0070C0"/>
              </a:solidFill>
              <a:latin typeface="Calibri"/>
              <a:cs typeface="Angsana New" panose="02020603050405020304" pitchFamily="18" charset="-3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/>
                <a:cs typeface="Angsana New" panose="02020603050405020304" pitchFamily="18" charset="-34"/>
              </a:rPr>
              <a:t>E-mail: phitsanulok@boi.go.th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0540"/>
            <a:ext cx="6308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T</a:t>
            </a:r>
            <a:r>
              <a:rPr lang="en-US" sz="9600" b="1" dirty="0">
                <a:solidFill>
                  <a:srgbClr val="0070C0"/>
                </a:solidFill>
                <a:latin typeface="Calibri"/>
                <a:cs typeface="+mn-cs"/>
              </a:rPr>
              <a:t>H</a:t>
            </a:r>
            <a:r>
              <a:rPr lang="en-US" sz="9600" b="1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A</a:t>
            </a:r>
            <a:r>
              <a:rPr lang="en-US" sz="9600" b="1" dirty="0">
                <a:solidFill>
                  <a:srgbClr val="0070C0"/>
                </a:solidFill>
                <a:latin typeface="Calibri"/>
                <a:cs typeface="+mn-cs"/>
              </a:rPr>
              <a:t>N</a:t>
            </a:r>
            <a:r>
              <a:rPr lang="en-US" sz="9600" b="1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K</a:t>
            </a:r>
            <a:r>
              <a:rPr lang="en-US" sz="96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9600" b="1" dirty="0">
                <a:solidFill>
                  <a:srgbClr val="0070C0"/>
                </a:solidFill>
                <a:latin typeface="Calibri"/>
                <a:cs typeface="+mn-cs"/>
              </a:rPr>
              <a:t>Y</a:t>
            </a:r>
            <a:r>
              <a:rPr lang="en-US" sz="9600" b="1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O</a:t>
            </a:r>
            <a:r>
              <a:rPr lang="en-US" sz="9600" b="1" dirty="0">
                <a:solidFill>
                  <a:srgbClr val="0070C0"/>
                </a:solidFill>
                <a:latin typeface="Calibri"/>
                <a:cs typeface="+mn-cs"/>
              </a:rPr>
              <a:t>U</a:t>
            </a:r>
            <a:endParaRPr lang="th-TH" sz="9600" b="1" dirty="0">
              <a:solidFill>
                <a:srgbClr val="0070C0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2995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8B3C-490A-4FD4-BE14-4CB18F90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54C6-81E1-46B6-B526-B15098F47099}" type="slidenum">
              <a:rPr lang="en-US" altLang="th-TH"/>
              <a:pPr/>
              <a:t>6</a:t>
            </a:fld>
            <a:endParaRPr lang="en-US" altLang="th-TH"/>
          </a:p>
        </p:txBody>
      </p:sp>
      <p:sp>
        <p:nvSpPr>
          <p:cNvPr id="394242" name="Rectangle 2">
            <a:extLst>
              <a:ext uri="{FF2B5EF4-FFF2-40B4-BE49-F238E27FC236}">
                <a16:creationId xmlns:a16="http://schemas.microsoft.com/office/drawing/2014/main" id="{B460BC1E-5C78-48EB-875D-4F21120D4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3138" y="765175"/>
            <a:ext cx="7199312" cy="792163"/>
          </a:xfrm>
          <a:solidFill>
            <a:srgbClr val="CC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ct val="20000"/>
              </a:spcBef>
            </a:pPr>
            <a:r>
              <a:rPr lang="th-TH" alt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ผู้มีสิทธิ</a:t>
            </a:r>
            <a:r>
              <a:rPr lang="th-TH" altLang="th-TH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ได้รับ</a:t>
            </a:r>
            <a:r>
              <a:rPr lang="th-TH" alt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การส่งเสริม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89F1E4C3-34EE-4862-A14B-BB0B395D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4600"/>
            <a:ext cx="22320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th-TH" altLang="th-TH" sz="3600" i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บริษัท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th-TH" altLang="th-TH" sz="3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สหกรณ์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th-TH" altLang="th-TH" sz="3600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มูลนิธิ</a:t>
            </a:r>
          </a:p>
        </p:txBody>
      </p:sp>
      <p:pic>
        <p:nvPicPr>
          <p:cNvPr id="394244" name="Picture 4">
            <a:extLst>
              <a:ext uri="{FF2B5EF4-FFF2-40B4-BE49-F238E27FC236}">
                <a16:creationId xmlns:a16="http://schemas.microsoft.com/office/drawing/2014/main" id="{CA5B21A8-DC0F-41CA-86B2-2E90F378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9338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45" name="Text Box 5">
            <a:extLst>
              <a:ext uri="{FF2B5EF4-FFF2-40B4-BE49-F238E27FC236}">
                <a16:creationId xmlns:a16="http://schemas.microsoft.com/office/drawing/2014/main" id="{3ECAF13F-F5E2-44FD-8595-F3C80519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th-TH" sz="2800">
                <a:cs typeface="BrowalliaUPC" panose="020B0604020202020204" pitchFamily="34" charset="-34"/>
              </a:rPr>
              <a:t>***สามารถยื่นขอรับการส่งเสริมในนามบุคคลธรรมดาและจัดตั้งบริษัทจำกัด มูลนิธิ หรือ สหกรณ์ ในภายหลัง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28EBD-0F9A-4F83-A158-53AC921351DD}"/>
              </a:ext>
            </a:extLst>
          </p:cNvPr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en-US" sz="3000" b="1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มาตรการ</a:t>
            </a:r>
            <a:r>
              <a:rPr lang="th-TH" altLang="en-US" sz="3000" b="1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ส่งเสริมการลงทุนท้องถิ่น</a:t>
            </a:r>
            <a:r>
              <a:rPr lang="en-US" altLang="en-US" sz="3000" b="1" dirty="0">
                <a:solidFill>
                  <a:srgbClr val="8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AU" altLang="en-US" sz="3000" b="1" dirty="0">
              <a:solidFill>
                <a:srgbClr val="8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9094" name="Picture 2" descr="G:\3. BOI\3. PR Theme\2013-06\BOI Logo.png">
            <a:extLst>
              <a:ext uri="{FF2B5EF4-FFF2-40B4-BE49-F238E27FC236}">
                <a16:creationId xmlns:a16="http://schemas.microsoft.com/office/drawing/2014/main" id="{F1D4008C-F52D-49D3-B449-354C8DB9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Slide Number Placeholder 1">
            <a:extLst>
              <a:ext uri="{FF2B5EF4-FFF2-40B4-BE49-F238E27FC236}">
                <a16:creationId xmlns:a16="http://schemas.microsoft.com/office/drawing/2014/main" id="{57D01330-B5A9-4D3F-A0C8-441A1011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553200"/>
            <a:ext cx="368300" cy="26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BF996-FA6A-4FCE-BC58-62EABE542500}" type="slidenum">
              <a:rPr lang="en-US" altLang="en-US" sz="200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9122" name="Rectangle 1">
            <a:extLst>
              <a:ext uri="{FF2B5EF4-FFF2-40B4-BE49-F238E27FC236}">
                <a16:creationId xmlns:a16="http://schemas.microsoft.com/office/drawing/2014/main" id="{06B14488-6839-464C-8CD7-937415EC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972175"/>
            <a:ext cx="8839200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7425" indent="-9874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th-TH" altLang="en-US" sz="2200" b="1" u="sng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หมายเหตุ</a:t>
            </a:r>
            <a:r>
              <a:rPr lang="th-TH" altLang="en-US" sz="22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ต้องยื่นขอรับการส่งเสริม</a:t>
            </a:r>
            <a:r>
              <a:rPr lang="th-TH" altLang="en-US" sz="2200" b="1" u="sng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ภายในปี 2561</a:t>
            </a:r>
            <a:endParaRPr lang="en-US" altLang="en-US" sz="2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8" name="Rounded Rectangle 35">
            <a:extLst>
              <a:ext uri="{FF2B5EF4-FFF2-40B4-BE49-F238E27FC236}">
                <a16:creationId xmlns:a16="http://schemas.microsoft.com/office/drawing/2014/main" id="{34DB0FAC-1113-40AE-9B4E-99D33A5139EE}"/>
              </a:ext>
            </a:extLst>
          </p:cNvPr>
          <p:cNvSpPr/>
          <p:nvPr/>
        </p:nvSpPr>
        <p:spPr>
          <a:xfrm>
            <a:off x="-1790" y="1981200"/>
            <a:ext cx="2887579" cy="990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กิจการผลิตปุ๋ยชีวภาพ ปุ๋ยอินทรีย์ </a:t>
            </a:r>
            <a:br>
              <a:rPr lang="th-TH" sz="20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ปุ๋ยอินทรีย์เคมีนาโน และสารป้องกันกำจัดศัตรูพืชชีวภัณฑ์ </a:t>
            </a:r>
          </a:p>
        </p:txBody>
      </p:sp>
      <p:sp>
        <p:nvSpPr>
          <p:cNvPr id="59" name="Rounded Rectangle 36">
            <a:extLst>
              <a:ext uri="{FF2B5EF4-FFF2-40B4-BE49-F238E27FC236}">
                <a16:creationId xmlns:a16="http://schemas.microsoft.com/office/drawing/2014/main" id="{CC2FB314-F288-4683-9125-140CFAA75F55}"/>
              </a:ext>
            </a:extLst>
          </p:cNvPr>
          <p:cNvSpPr/>
          <p:nvPr/>
        </p:nvSpPr>
        <p:spPr>
          <a:xfrm>
            <a:off x="-1790" y="3276958"/>
            <a:ext cx="2887579" cy="990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กิจการปรับปรุงพันธุ์พืช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หรือสัตว์ </a:t>
            </a:r>
          </a:p>
        </p:txBody>
      </p:sp>
      <p:sp>
        <p:nvSpPr>
          <p:cNvPr id="60" name="Rounded Rectangle 44">
            <a:extLst>
              <a:ext uri="{FF2B5EF4-FFF2-40B4-BE49-F238E27FC236}">
                <a16:creationId xmlns:a16="http://schemas.microsoft.com/office/drawing/2014/main" id="{DADEE6C0-D9C4-43A1-BBB3-CC7AC460DE77}"/>
              </a:ext>
            </a:extLst>
          </p:cNvPr>
          <p:cNvSpPr/>
          <p:nvPr/>
        </p:nvSpPr>
        <p:spPr>
          <a:xfrm>
            <a:off x="813321" y="5067664"/>
            <a:ext cx="2696264" cy="5191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ห้องเย็นและขนส่งห้องเย็น </a:t>
            </a:r>
          </a:p>
        </p:txBody>
      </p:sp>
      <p:sp>
        <p:nvSpPr>
          <p:cNvPr id="61" name="Rounded Rectangle 47">
            <a:extLst>
              <a:ext uri="{FF2B5EF4-FFF2-40B4-BE49-F238E27FC236}">
                <a16:creationId xmlns:a16="http://schemas.microsoft.com/office/drawing/2014/main" id="{35BE9662-A56B-4BD6-A1C4-CEF3D383ECF4}"/>
              </a:ext>
            </a:extLst>
          </p:cNvPr>
          <p:cNvSpPr/>
          <p:nvPr/>
        </p:nvSpPr>
        <p:spPr>
          <a:xfrm>
            <a:off x="1816733" y="1047886"/>
            <a:ext cx="1309688" cy="43815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kern="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ต้นน้ำ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AE6E6F6F-4177-4706-85F8-79C5B781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42" y="1024300"/>
            <a:ext cx="8382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ounded Rectangle 37">
            <a:extLst>
              <a:ext uri="{FF2B5EF4-FFF2-40B4-BE49-F238E27FC236}">
                <a16:creationId xmlns:a16="http://schemas.microsoft.com/office/drawing/2014/main" id="{FA3446AD-4FB1-4769-8DFF-D70EABEDD055}"/>
              </a:ext>
            </a:extLst>
          </p:cNvPr>
          <p:cNvSpPr/>
          <p:nvPr/>
        </p:nvSpPr>
        <p:spPr>
          <a:xfrm>
            <a:off x="2998600" y="3276958"/>
            <a:ext cx="2609588" cy="990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กิจการผลิตเชื้อเพลิงจากผลผลิตการเกษตร </a:t>
            </a:r>
          </a:p>
        </p:txBody>
      </p:sp>
      <p:sp>
        <p:nvSpPr>
          <p:cNvPr id="64" name="Rounded Rectangle 40">
            <a:extLst>
              <a:ext uri="{FF2B5EF4-FFF2-40B4-BE49-F238E27FC236}">
                <a16:creationId xmlns:a16="http://schemas.microsoft.com/office/drawing/2014/main" id="{C834BECC-C67D-4CEA-8B97-A702871450E9}"/>
              </a:ext>
            </a:extLst>
          </p:cNvPr>
          <p:cNvSpPr/>
          <p:nvPr/>
        </p:nvSpPr>
        <p:spPr>
          <a:xfrm>
            <a:off x="3014641" y="1983525"/>
            <a:ext cx="2688432" cy="93583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กิจการแปรรูปยางขั้นต้น </a:t>
            </a:r>
          </a:p>
        </p:txBody>
      </p:sp>
      <p:sp>
        <p:nvSpPr>
          <p:cNvPr id="65" name="Rounded Rectangle 47">
            <a:extLst>
              <a:ext uri="{FF2B5EF4-FFF2-40B4-BE49-F238E27FC236}">
                <a16:creationId xmlns:a16="http://schemas.microsoft.com/office/drawing/2014/main" id="{BF80A06D-938F-49EC-9A8F-296CBFF59CE9}"/>
              </a:ext>
            </a:extLst>
          </p:cNvPr>
          <p:cNvSpPr/>
          <p:nvPr/>
        </p:nvSpPr>
        <p:spPr>
          <a:xfrm>
            <a:off x="258074" y="653187"/>
            <a:ext cx="1309688" cy="43815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kern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ต้นน้ำ</a:t>
            </a:r>
          </a:p>
        </p:txBody>
      </p:sp>
      <p:sp>
        <p:nvSpPr>
          <p:cNvPr id="66" name="Rounded Rectangle 48">
            <a:extLst>
              <a:ext uri="{FF2B5EF4-FFF2-40B4-BE49-F238E27FC236}">
                <a16:creationId xmlns:a16="http://schemas.microsoft.com/office/drawing/2014/main" id="{CD9BDD3A-7D8B-4570-9A12-2AF984E5199A}"/>
              </a:ext>
            </a:extLst>
          </p:cNvPr>
          <p:cNvSpPr/>
          <p:nvPr/>
        </p:nvSpPr>
        <p:spPr>
          <a:xfrm>
            <a:off x="3917156" y="638172"/>
            <a:ext cx="1309688" cy="43815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กลางน้ำ</a:t>
            </a:r>
          </a:p>
        </p:txBody>
      </p:sp>
      <p:sp>
        <p:nvSpPr>
          <p:cNvPr id="67" name="Rounded Rectangle 49">
            <a:extLst>
              <a:ext uri="{FF2B5EF4-FFF2-40B4-BE49-F238E27FC236}">
                <a16:creationId xmlns:a16="http://schemas.microsoft.com/office/drawing/2014/main" id="{A31BAFAC-B424-4A80-ADB4-D4EC82F98F35}"/>
              </a:ext>
            </a:extLst>
          </p:cNvPr>
          <p:cNvSpPr/>
          <p:nvPr/>
        </p:nvSpPr>
        <p:spPr>
          <a:xfrm>
            <a:off x="7637462" y="675107"/>
            <a:ext cx="1309688" cy="43815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kern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ปลายน้ำ</a:t>
            </a:r>
          </a:p>
        </p:txBody>
      </p:sp>
      <p:sp>
        <p:nvSpPr>
          <p:cNvPr id="71" name="Rounded Rectangle 38">
            <a:extLst>
              <a:ext uri="{FF2B5EF4-FFF2-40B4-BE49-F238E27FC236}">
                <a16:creationId xmlns:a16="http://schemas.microsoft.com/office/drawing/2014/main" id="{B9C01964-0DB8-45ED-87EA-2D96AF43A1AC}"/>
              </a:ext>
            </a:extLst>
          </p:cNvPr>
          <p:cNvSpPr/>
          <p:nvPr/>
        </p:nvSpPr>
        <p:spPr>
          <a:xfrm>
            <a:off x="5964924" y="1979924"/>
            <a:ext cx="1797845" cy="85248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กิจการผลิตผลิตภัณฑ์จากยางธรรมชาติ </a:t>
            </a:r>
          </a:p>
        </p:txBody>
      </p:sp>
      <p:sp>
        <p:nvSpPr>
          <p:cNvPr id="72" name="Rounded Rectangle 39">
            <a:extLst>
              <a:ext uri="{FF2B5EF4-FFF2-40B4-BE49-F238E27FC236}">
                <a16:creationId xmlns:a16="http://schemas.microsoft.com/office/drawing/2014/main" id="{2FAB7364-4D18-4284-911B-7B6A0D71AD2B}"/>
              </a:ext>
            </a:extLst>
          </p:cNvPr>
          <p:cNvSpPr/>
          <p:nvPr/>
        </p:nvSpPr>
        <p:spPr>
          <a:xfrm>
            <a:off x="6054207" y="2963328"/>
            <a:ext cx="1583255" cy="11409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กิจการคัดคุณภาพ บรรจุและ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เก็บรักษาพืชผัก</a:t>
            </a:r>
            <a:endParaRPr lang="en-US" sz="1800" b="1" kern="0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ผลไม้</a:t>
            </a:r>
            <a:r>
              <a:rPr lang="en-US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ดอกไม้</a:t>
            </a:r>
          </a:p>
        </p:txBody>
      </p:sp>
      <p:sp>
        <p:nvSpPr>
          <p:cNvPr id="73" name="Rounded Rectangle 41">
            <a:extLst>
              <a:ext uri="{FF2B5EF4-FFF2-40B4-BE49-F238E27FC236}">
                <a16:creationId xmlns:a16="http://schemas.microsoft.com/office/drawing/2014/main" id="{F7ECCF3B-6363-41A9-9634-6D6357EF4893}"/>
              </a:ext>
            </a:extLst>
          </p:cNvPr>
          <p:cNvSpPr/>
          <p:nvPr/>
        </p:nvSpPr>
        <p:spPr>
          <a:xfrm>
            <a:off x="7760764" y="2974214"/>
            <a:ext cx="1352943" cy="113674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กิจการผลิตผลิตภัณฑ์จากผลพลอยได้ทางเกษตร </a:t>
            </a:r>
          </a:p>
        </p:txBody>
      </p:sp>
      <p:sp>
        <p:nvSpPr>
          <p:cNvPr id="74" name="Rounded Rectangle 42">
            <a:extLst>
              <a:ext uri="{FF2B5EF4-FFF2-40B4-BE49-F238E27FC236}">
                <a16:creationId xmlns:a16="http://schemas.microsoft.com/office/drawing/2014/main" id="{832D8957-62BE-4440-982E-804835B130DD}"/>
              </a:ext>
            </a:extLst>
          </p:cNvPr>
          <p:cNvSpPr/>
          <p:nvPr/>
        </p:nvSpPr>
        <p:spPr>
          <a:xfrm>
            <a:off x="7857508" y="1983883"/>
            <a:ext cx="1273792" cy="8381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B2137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กิจการผลิตอาหารและเครื่องดื่ม </a:t>
            </a:r>
          </a:p>
        </p:txBody>
      </p:sp>
      <p:sp>
        <p:nvSpPr>
          <p:cNvPr id="75" name="Rounded Rectangle 43">
            <a:extLst>
              <a:ext uri="{FF2B5EF4-FFF2-40B4-BE49-F238E27FC236}">
                <a16:creationId xmlns:a16="http://schemas.microsoft.com/office/drawing/2014/main" id="{94F323EE-48F0-446D-B580-4740202BFD5B}"/>
              </a:ext>
            </a:extLst>
          </p:cNvPr>
          <p:cNvSpPr/>
          <p:nvPr/>
        </p:nvSpPr>
        <p:spPr>
          <a:xfrm>
            <a:off x="6165077" y="4204617"/>
            <a:ext cx="2902296" cy="81677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กิจการผลิตสารสกัดหรือผลิตภัณฑ์จากสารสกัดจากวัตถุดิบทางธรรมชาติ </a:t>
            </a:r>
          </a:p>
        </p:txBody>
      </p:sp>
      <p:sp>
        <p:nvSpPr>
          <p:cNvPr id="76" name="Rounded Rectangle 45">
            <a:extLst>
              <a:ext uri="{FF2B5EF4-FFF2-40B4-BE49-F238E27FC236}">
                <a16:creationId xmlns:a16="http://schemas.microsoft.com/office/drawing/2014/main" id="{27F6EF20-E4EC-4E40-B168-C4B6701004E4}"/>
              </a:ext>
            </a:extLst>
          </p:cNvPr>
          <p:cNvSpPr/>
          <p:nvPr/>
        </p:nvSpPr>
        <p:spPr>
          <a:xfrm>
            <a:off x="4990028" y="5072521"/>
            <a:ext cx="2867480" cy="5191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200" b="1" kern="0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ศูนย์กลางการค้าสินค้าเกษตร</a:t>
            </a:r>
          </a:p>
        </p:txBody>
      </p:sp>
      <p:sp>
        <p:nvSpPr>
          <p:cNvPr id="77" name="Arrow: Left-Right 76">
            <a:extLst>
              <a:ext uri="{FF2B5EF4-FFF2-40B4-BE49-F238E27FC236}">
                <a16:creationId xmlns:a16="http://schemas.microsoft.com/office/drawing/2014/main" id="{FFA383B0-2DE0-461E-BE96-18BF1F1F2D91}"/>
              </a:ext>
            </a:extLst>
          </p:cNvPr>
          <p:cNvSpPr/>
          <p:nvPr/>
        </p:nvSpPr>
        <p:spPr>
          <a:xfrm>
            <a:off x="152399" y="5440596"/>
            <a:ext cx="8839201" cy="657019"/>
          </a:xfrm>
          <a:prstGeom prst="leftRightArrow">
            <a:avLst/>
          </a:prstGeom>
          <a:solidFill>
            <a:srgbClr val="9BBB59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ounded Rectangle 46">
            <a:extLst>
              <a:ext uri="{FF2B5EF4-FFF2-40B4-BE49-F238E27FC236}">
                <a16:creationId xmlns:a16="http://schemas.microsoft.com/office/drawing/2014/main" id="{D3A628B7-224C-4357-869E-FAF855CA9A8C}"/>
              </a:ext>
            </a:extLst>
          </p:cNvPr>
          <p:cNvSpPr/>
          <p:nvPr/>
        </p:nvSpPr>
        <p:spPr>
          <a:xfrm>
            <a:off x="3654027" y="5550029"/>
            <a:ext cx="1835944" cy="43815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kern="0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สนับสนุน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870" y="176885"/>
            <a:ext cx="576657" cy="400160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5" name="Pentagon 4"/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495" y="304800"/>
            <a:ext cx="5767926" cy="34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7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มาตรการส่งเสริมการลงทุนการเกษตรในระดับท้องถิ่น</a:t>
            </a:r>
            <a:endParaRPr lang="en-US" sz="27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802443"/>
            <a:ext cx="9144000" cy="567455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2D311-323A-41B4-AD17-E0667F69B940}"/>
              </a:ext>
            </a:extLst>
          </p:cNvPr>
          <p:cNvSpPr txBox="1"/>
          <p:nvPr/>
        </p:nvSpPr>
        <p:spPr>
          <a:xfrm>
            <a:off x="2219249" y="781556"/>
            <a:ext cx="4394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กรณีที่ </a:t>
            </a:r>
            <a:r>
              <a:rPr lang="en-US" sz="28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28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ผู้ประกอบการรายเล็กลงทุนเอง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21E505-6E3C-4238-878A-A401FAEF2974}"/>
              </a:ext>
            </a:extLst>
          </p:cNvPr>
          <p:cNvSpPr txBox="1"/>
          <p:nvPr/>
        </p:nvSpPr>
        <p:spPr>
          <a:xfrm>
            <a:off x="252663" y="1815786"/>
            <a:ext cx="8510337" cy="517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spcBef>
                <a:spcPts val="450"/>
              </a:spcBef>
              <a:defRPr/>
            </a:pPr>
            <a:r>
              <a:rPr lang="th-TH" sz="2800" b="1" u="sng" dirty="0">
                <a:solidFill>
                  <a:srgbClr val="993300"/>
                </a:solidFill>
                <a:latin typeface="Browallia New" pitchFamily="34" charset="-34"/>
                <a:cs typeface="Browallia New" pitchFamily="34" charset="-34"/>
              </a:rPr>
              <a:t>เงื่อนไข</a:t>
            </a:r>
            <a:endParaRPr lang="en-US" sz="2800" b="1" dirty="0">
              <a:solidFill>
                <a:srgbClr val="9933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9779" indent="-129779"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ลดเงินลงทุนขั้นต่ำเหลือ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5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แสนบาท</a:t>
            </a:r>
          </a:p>
          <a:p>
            <a:pPr marL="129779" indent="-129779"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ต้องมีบุคคลธรรมดาสัญชาติไทยถือหุ้น </a:t>
            </a:r>
            <a:r>
              <a:rPr lang="en-US" sz="2800" u="sng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&gt;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51%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ของทุนจดทะเบียน </a:t>
            </a:r>
            <a:endParaRPr 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9779" indent="-129779"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ต้องมีสินทรัพย์ถาวรสุทธิหรือเงินลงทุนไม่รวมค่าที่ดินและทุนหมุนเวียนไม่เกิน </a:t>
            </a:r>
            <a:endParaRPr 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50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ล้านบาท</a:t>
            </a:r>
          </a:p>
          <a:p>
            <a:pPr marL="129779" indent="-129779"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ผ่อนปรนให้นำเครื่องจักรใช้แล้วในประเทศมาใช้ได้บางส่วน ไม่เกิน 10 ล้านบาท และจะต้องลงทุนใหม่ในเครื่องจักรหลักไม่น้อยกว่า 50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% 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ของมูลค่าเครื่องจักรที่ใช้ในโครงการ</a:t>
            </a:r>
            <a:endParaRPr 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450"/>
              </a:spcBef>
              <a:defRPr/>
            </a:pPr>
            <a:r>
              <a:rPr lang="th-TH" sz="2800" b="1" u="sng" dirty="0">
                <a:solidFill>
                  <a:srgbClr val="993300"/>
                </a:solidFill>
                <a:latin typeface="Browallia New" pitchFamily="34" charset="-34"/>
                <a:cs typeface="Browallia New" pitchFamily="34" charset="-34"/>
              </a:rPr>
              <a:t>สิทธิประโยชน์</a:t>
            </a:r>
            <a:endParaRPr lang="en-US" sz="2800" b="1" dirty="0">
              <a:solidFill>
                <a:srgbClr val="993300"/>
              </a:solidFill>
              <a:latin typeface="Browallia New" pitchFamily="34" charset="-34"/>
              <a:cs typeface="Browallia New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ยกเว้นภาษีเงินได้นิติบุคคล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5 - 8 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ปี เป็นสัดส่วน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200%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ของเงินลงทุน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ยกเว้นอากรขาเข้าเครื่องจักร</a:t>
            </a:r>
            <a:endParaRPr lang="en-AU" alt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5B9B40FA-24B5-45E8-993F-048526FF4DC2}"/>
              </a:ext>
            </a:extLst>
          </p:cNvPr>
          <p:cNvSpPr/>
          <p:nvPr/>
        </p:nvSpPr>
        <p:spPr>
          <a:xfrm>
            <a:off x="72218" y="1815786"/>
            <a:ext cx="8819119" cy="4818379"/>
          </a:xfrm>
          <a:prstGeom prst="roundRect">
            <a:avLst>
              <a:gd name="adj" fmla="val 8017"/>
            </a:avLst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9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870" y="176885"/>
            <a:ext cx="576657" cy="400160"/>
            <a:chOff x="3122632" y="-1251284"/>
            <a:chExt cx="1040295" cy="721895"/>
          </a:xfrm>
          <a:solidFill>
            <a:srgbClr val="F5B905"/>
          </a:solidFill>
        </p:grpSpPr>
        <p:sp>
          <p:nvSpPr>
            <p:cNvPr id="5" name="Pentagon 4"/>
            <p:cNvSpPr/>
            <p:nvPr/>
          </p:nvSpPr>
          <p:spPr>
            <a:xfrm>
              <a:off x="3122632" y="-1251284"/>
              <a:ext cx="703411" cy="721895"/>
            </a:xfrm>
            <a:prstGeom prst="homePlate">
              <a:avLst>
                <a:gd name="adj" fmla="val 33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3729790" y="-1251284"/>
              <a:ext cx="433137" cy="72189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495" y="304800"/>
            <a:ext cx="5767926" cy="34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7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มาตรการส่งเสริมการลงทุนการเกษตรในระดับท้องถิ่น</a:t>
            </a:r>
            <a:endParaRPr lang="en-US" sz="27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802443"/>
            <a:ext cx="9144000" cy="567455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5DCEBB-8A76-4EE7-BD4C-BDD92DED3DE6}"/>
              </a:ext>
            </a:extLst>
          </p:cNvPr>
          <p:cNvSpPr txBox="1"/>
          <p:nvPr/>
        </p:nvSpPr>
        <p:spPr>
          <a:xfrm>
            <a:off x="1752600" y="88873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กรณีที่ </a:t>
            </a:r>
            <a:r>
              <a:rPr lang="en-US" sz="24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24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ผู้ประกอบการสนับสนุน/ร่วมดำเนินการกับท้องถิ่น</a:t>
            </a: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761CCE58-74B5-4F6A-B660-41ACDF9F1BEA}"/>
              </a:ext>
            </a:extLst>
          </p:cNvPr>
          <p:cNvSpPr/>
          <p:nvPr/>
        </p:nvSpPr>
        <p:spPr>
          <a:xfrm>
            <a:off x="300871" y="1679508"/>
            <a:ext cx="8578436" cy="4376049"/>
          </a:xfrm>
          <a:prstGeom prst="roundRect">
            <a:avLst>
              <a:gd name="adj" fmla="val 8017"/>
            </a:avLst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217BA9-4F28-4775-810D-88F02E832BD6}"/>
              </a:ext>
            </a:extLst>
          </p:cNvPr>
          <p:cNvSpPr txBox="1"/>
          <p:nvPr/>
        </p:nvSpPr>
        <p:spPr>
          <a:xfrm>
            <a:off x="637430" y="1846866"/>
            <a:ext cx="8193749" cy="421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450"/>
              </a:spcBef>
              <a:defRPr/>
            </a:pPr>
            <a:r>
              <a:rPr lang="th-TH" sz="2800" b="1" u="sng" dirty="0">
                <a:solidFill>
                  <a:srgbClr val="993300"/>
                </a:solidFill>
                <a:latin typeface="Browallia New" pitchFamily="34" charset="-34"/>
                <a:cs typeface="Browallia New" pitchFamily="34" charset="-34"/>
              </a:rPr>
              <a:t>เงื่อนไข</a:t>
            </a:r>
            <a:endParaRPr lang="en-US" sz="2800" dirty="0">
              <a:solidFill>
                <a:srgbClr val="9933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9779" indent="-129779">
              <a:spcBef>
                <a:spcPts val="450"/>
              </a:spcBef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เงินสนับสนุน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ร่วมดำเนินการขั้นต่ำ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ล้านบาท (ไม่รวมค่าที่ดินและทุนหมุนเวียน) </a:t>
            </a:r>
            <a:endParaRPr 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9779" indent="-129779">
              <a:spcBef>
                <a:spcPts val="450"/>
              </a:spcBef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ต้องมีความร่วมมือกับ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อปท./สหกรณ์/วิสาหกิจชุมชน</a:t>
            </a:r>
          </a:p>
          <a:p>
            <a:pPr marL="129779" indent="-129779">
              <a:buFontTx/>
              <a:buChar char="-"/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ธุรกิจเดิมต้องอยู่ในประเภทกิจการที่ขอส่งเสริมได้และไม่ได้อยู่ระหว่างการได้รับสิทธิยกเว้นภาษีเงินได้</a:t>
            </a:r>
          </a:p>
          <a:p>
            <a:pPr>
              <a:spcBef>
                <a:spcPts val="900"/>
              </a:spcBef>
              <a:defRPr/>
            </a:pPr>
            <a:r>
              <a:rPr lang="th-TH" sz="2800" b="1" u="sng" dirty="0">
                <a:solidFill>
                  <a:srgbClr val="993300"/>
                </a:solidFill>
                <a:latin typeface="Browallia New" pitchFamily="34" charset="-34"/>
                <a:cs typeface="Browallia New" pitchFamily="34" charset="-34"/>
              </a:rPr>
              <a:t>สิทธิประโยชน์</a:t>
            </a:r>
            <a:endParaRPr lang="en-US" sz="2800" b="1" dirty="0">
              <a:solidFill>
                <a:srgbClr val="993300"/>
              </a:solidFill>
              <a:latin typeface="Browallia New" pitchFamily="34" charset="-34"/>
              <a:cs typeface="Browallia New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ยกเว้นภาษีเงินได้นิติบุคคลสำหรับรายได้จากกิจการที่ดำเนินการอยู่เดิม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ปี เป็นสัดส่วน </a:t>
            </a:r>
            <a:r>
              <a:rPr lang="en-US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100%</a:t>
            </a:r>
            <a:r>
              <a:rPr lang="th-TH" sz="28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ของเงินลงทุนที่จ่ายจริงในการสนับสนุนหรือร่วมดำเนินการ เช่น ค่าก่อสร้างโรงงานและค่าเครื่องจักร เป็นต้น</a:t>
            </a:r>
            <a:endParaRPr lang="en-US" sz="28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630723"/>
      </p:ext>
    </p:extLst>
  </p:cSld>
  <p:clrMapOvr>
    <a:masterClrMapping/>
  </p:clrMapOvr>
</p:sld>
</file>

<file path=ppt/theme/theme1.xml><?xml version="1.0" encoding="utf-8"?>
<a:theme xmlns:a="http://schemas.openxmlformats.org/drawingml/2006/main" name="6_CSC">
  <a:themeElements>
    <a:clrScheme name="6_CSC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6_CS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SC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Module">
  <a:themeElements>
    <a:clrScheme name="2_Modu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du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  <a:cs typeface="Angsana New" pitchFamily="18" charset="-34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4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4_Default Desig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2D2DB9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7111FF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60EE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00D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00C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50C8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48B5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Default Desig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2D2DB9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7111FF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60EE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00D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00C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50C8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48B5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5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4_Default Desig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2D2DB9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7111FF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60EE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00D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00C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50C8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48B5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1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4_Default Desig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2D2DB9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7111FF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60EE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00DC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00C7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4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2A81"/>
        </a:accent1>
        <a:accent2>
          <a:srgbClr val="6E50C8"/>
        </a:accent2>
        <a:accent3>
          <a:srgbClr val="FFFFFF"/>
        </a:accent3>
        <a:accent4>
          <a:srgbClr val="000000"/>
        </a:accent4>
        <a:accent5>
          <a:srgbClr val="B2ACC1"/>
        </a:accent5>
        <a:accent6>
          <a:srgbClr val="6348B5"/>
        </a:accent6>
        <a:hlink>
          <a:srgbClr val="CCCCFF"/>
        </a:hlink>
        <a:folHlink>
          <a:srgbClr val="FEA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C000"/>
        </a:solidFill>
      </a:spPr>
      <a:bodyPr/>
      <a:lstStyle>
        <a:defPPr>
          <a:defRPr sz="3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3687</Words>
  <Application>Microsoft Office PowerPoint</Application>
  <PresentationFormat>On-screen Show (4:3)</PresentationFormat>
  <Paragraphs>539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51</vt:i4>
      </vt:variant>
    </vt:vector>
  </HeadingPairs>
  <TitlesOfParts>
    <vt:vector size="86" baseType="lpstr">
      <vt:lpstr>Angsana New</vt:lpstr>
      <vt:lpstr>AngsanaUPC</vt:lpstr>
      <vt:lpstr>Arial</vt:lpstr>
      <vt:lpstr>Arial Unicode MS</vt:lpstr>
      <vt:lpstr>Browallia New</vt:lpstr>
      <vt:lpstr>BrowalliaUPC</vt:lpstr>
      <vt:lpstr>Calibri</vt:lpstr>
      <vt:lpstr>Century Gothic</vt:lpstr>
      <vt:lpstr>Corbel</vt:lpstr>
      <vt:lpstr>Cordia New</vt:lpstr>
      <vt:lpstr>Courier New</vt:lpstr>
      <vt:lpstr>EucrosiaUPC</vt:lpstr>
      <vt:lpstr>FreesiaUPC</vt:lpstr>
      <vt:lpstr>Lucida Grande</vt:lpstr>
      <vt:lpstr>Tahoma</vt:lpstr>
      <vt:lpstr>TH SarabunIT๙</vt:lpstr>
      <vt:lpstr>TH SarabunPSK</vt:lpstr>
      <vt:lpstr>Times New Roman</vt:lpstr>
      <vt:lpstr>Wingdings</vt:lpstr>
      <vt:lpstr>Wingdings 2</vt:lpstr>
      <vt:lpstr>Wingdings 3</vt:lpstr>
      <vt:lpstr>6_CSC</vt:lpstr>
      <vt:lpstr>Office Theme</vt:lpstr>
      <vt:lpstr>74_Default Design</vt:lpstr>
      <vt:lpstr>2_Default Design</vt:lpstr>
      <vt:lpstr>75_Default Design</vt:lpstr>
      <vt:lpstr>81_Default Design</vt:lpstr>
      <vt:lpstr>1_Office Theme</vt:lpstr>
      <vt:lpstr>Theme1</vt:lpstr>
      <vt:lpstr>9_Office Theme</vt:lpstr>
      <vt:lpstr>2_Module</vt:lpstr>
      <vt:lpstr>1_Theme1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ผู้มีสิทธิได้รับการส่งเสริม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การพิจารณาเงินลงทุน ตามมาตรการส่งเสริมสำหรับ ภาคการเกษตรในระดับท้องถิ่น</vt:lpstr>
      <vt:lpstr>ความหมายรายการเงินลงทุน (1)</vt:lpstr>
      <vt:lpstr>ความหมายรายการเงินลงทุน (2)</vt:lpstr>
      <vt:lpstr>ความหมายรายการเงินลงทุนฯ (3)</vt:lpstr>
      <vt:lpstr>ความหมายรายการเงินลงทุนฯ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มาตรการส่งเสริมการลงทุนในพื้นที่ SEZ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กิจการที่ยื่นขอรับส่งเสริมการลงทุนจังหวัดตาก</vt:lpstr>
      <vt:lpstr>ตัวอย่างกิจการที่ได้รับส่งเสริมการลงทุนจังหวัดตาก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Pongpat Sritipong</dc:creator>
  <cp:lastModifiedBy>Pongpat Sritipong</cp:lastModifiedBy>
  <cp:revision>1</cp:revision>
  <dcterms:modified xsi:type="dcterms:W3CDTF">2019-01-23T04:39:41Z</dcterms:modified>
</cp:coreProperties>
</file>