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1" r:id="rId1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7A645-A134-4E61-BABD-160505F753E7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5D0C-49B9-4BD7-85CF-E9BAB3108E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821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56051-9CC9-4A88-A672-34F4017DF0A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E981-D1EE-4223-AB6B-60824528AF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E981-D1EE-4223-AB6B-60824528AF1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036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783926-E68D-49CD-8E73-D23AB3BB9C92}" type="datetimeFigureOut">
              <a:rPr lang="th-TH" smtClean="0"/>
              <a:t>21/01/62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7C84B5-2124-4BA6-B42B-46004D99A290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C00000"/>
                </a:solidFill>
              </a:rPr>
              <a:t>มาตรการ การส่งเสริมการลงทุนในเขตพัฒนาเศรษฐกิจพิเศษ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3299994"/>
          </a:xfrm>
        </p:spPr>
        <p:txBody>
          <a:bodyPr>
            <a:normAutofit fontScale="85000" lnSpcReduction="20000"/>
          </a:bodyPr>
          <a:lstStyle/>
          <a:p>
            <a:r>
              <a:rPr lang="th-TH" sz="5200" b="1" dirty="0">
                <a:solidFill>
                  <a:schemeClr val="tx1"/>
                </a:solidFill>
              </a:rPr>
              <a:t>โดย</a:t>
            </a:r>
          </a:p>
          <a:p>
            <a:r>
              <a:rPr lang="th-TH" sz="5200" b="1" dirty="0">
                <a:solidFill>
                  <a:schemeClr val="tx1"/>
                </a:solidFill>
              </a:rPr>
              <a:t>นางวาสนา  แก้วปิยรัตน์</a:t>
            </a:r>
          </a:p>
          <a:p>
            <a:r>
              <a:rPr lang="th-TH" sz="5200" b="1" dirty="0">
                <a:solidFill>
                  <a:schemeClr val="tx1"/>
                </a:solidFill>
              </a:rPr>
              <a:t>นักตรวจสอบภาษีชำนาญการพิเศษ</a:t>
            </a:r>
          </a:p>
          <a:p>
            <a:r>
              <a:rPr lang="th-TH" sz="5200" b="1" dirty="0">
                <a:solidFill>
                  <a:schemeClr val="tx1"/>
                </a:solidFill>
              </a:rPr>
              <a:t>สำนักงานสรรพากรพื้นที่ตาก</a:t>
            </a:r>
          </a:p>
          <a:p>
            <a:r>
              <a:rPr lang="th-TH" b="1" dirty="0">
                <a:solidFill>
                  <a:schemeClr val="tx1"/>
                </a:solidFill>
              </a:rPr>
              <a:t>	</a:t>
            </a:r>
          </a:p>
          <a:p>
            <a:r>
              <a:rPr lang="th-TH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9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958" y="2674938"/>
            <a:ext cx="336202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h-TH" dirty="0"/>
              <a:t>ส่งเสริมให้ </a:t>
            </a:r>
            <a:r>
              <a:rPr lang="en-US" dirty="0"/>
              <a:t>SMEs </a:t>
            </a:r>
            <a:r>
              <a:rPr lang="th-TH" dirty="0"/>
              <a:t>จัดทาบัญชีด้วยตัวเอง</a:t>
            </a:r>
          </a:p>
        </p:txBody>
      </p:sp>
    </p:spTree>
    <p:extLst>
      <p:ext uri="{BB962C8B-B14F-4D97-AF65-F5344CB8AC3E}">
        <p14:creationId xmlns:p14="http://schemas.microsoft.com/office/powerpoint/2010/main" val="320395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h-TH" dirty="0"/>
              <a:t>มาตรการภาษีส่งเสริมการใช้จ่ายผ่านบัตรเดบิต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700"/>
            <a:ext cx="8928992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9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-647700"/>
            <a:ext cx="10963276" cy="81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2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h-TH" dirty="0"/>
              <a:t>ธุรกิจ </a:t>
            </a:r>
            <a:r>
              <a:rPr lang="en-US" dirty="0"/>
              <a:t>New  Startup</a:t>
            </a:r>
            <a:endParaRPr lang="th-T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38250"/>
            <a:ext cx="8496944" cy="528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7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4313"/>
            <a:ext cx="82200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4929411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C00000"/>
                </a:solidFill>
              </a:rPr>
              <a:t>๑.สิทธิประโยชน์ชั้นแรก </a:t>
            </a:r>
            <a:r>
              <a:rPr lang="th-TH" sz="2800" b="1" dirty="0">
                <a:solidFill>
                  <a:schemeClr val="tx1"/>
                </a:solidFill>
              </a:rPr>
              <a:t>ค่าจ้างคนพิการเข้าทำงาน นายจ้างหรือเจ้าของสถานประกอบการซึ่งรับคนพิการเข้าทำงาน มีสิทธิได้รับยกเว้นภาษีเงินได้ สำหรับเงินได้เป็นจำนวนร้อยละหนึ่งร้อยของรายจ่ายที่ได้จ่ายในการจ้างคนพิการดังกล่าว ตามมาตรา ๓ ของ </a:t>
            </a:r>
            <a:r>
              <a:rPr lang="th-TH" sz="2800" b="1" dirty="0" err="1">
                <a:solidFill>
                  <a:schemeClr val="tx1"/>
                </a:solidFill>
              </a:rPr>
              <a:t>พรฎ</a:t>
            </a:r>
            <a:r>
              <a:rPr lang="th-TH" sz="2800" b="1" dirty="0">
                <a:solidFill>
                  <a:schemeClr val="tx1"/>
                </a:solidFill>
              </a:rPr>
              <a:t>.ฉบับที่ ๔๙๙ พ.ศ.๒๕๕๓</a:t>
            </a:r>
          </a:p>
          <a:p>
            <a:r>
              <a:rPr lang="th-TH" sz="2800" b="1" dirty="0">
                <a:solidFill>
                  <a:srgbClr val="C00000"/>
                </a:solidFill>
              </a:rPr>
              <a:t>๒.สิทธิประโยชน์ชั้นที่สอง </a:t>
            </a:r>
            <a:r>
              <a:rPr lang="th-TH" sz="2800" b="1" dirty="0">
                <a:solidFill>
                  <a:schemeClr val="tx1"/>
                </a:solidFill>
              </a:rPr>
              <a:t>จ้างคนพิการฯ เข้าทำงานเป็นจำนวนเกินกว่าร้อยละ ๖๐ ของลูกจ้าง    มีระยะเวลาจ้างเกินกว่า ๑๘๐ วันในปีภาษีหรือรอบระยะเวลาบัญชีที่มีเงินได้ มีสิทธิได้รับยกเว้นภาษีเงินได้ สำหรับรายจ่ายทางภาษีเพิ่มขึ้นอีก ๑ เท่าของรายจ่ายที่ได้จ่ายเป็นค่าใช้จ่ายในการจ้างคนพิการดังกล่าว เมื่อรวมกับสิทธิประโยชน์ชั้นแรก ก็จะรวมเป็น ๓ เท่า  ตาม มาตรา ๔ ของ</a:t>
            </a:r>
            <a:r>
              <a:rPr lang="th-TH" sz="2800" b="1" dirty="0" err="1">
                <a:solidFill>
                  <a:schemeClr val="tx1"/>
                </a:solidFill>
              </a:rPr>
              <a:t>พรฎ</a:t>
            </a:r>
            <a:r>
              <a:rPr lang="th-TH" sz="2800" b="1" dirty="0">
                <a:solidFill>
                  <a:schemeClr val="tx1"/>
                </a:solidFill>
              </a:rPr>
              <a:t>.  ฉบับที่๕๑๙ พ.ศ.๒๕๕๔</a:t>
            </a:r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0066"/>
                </a:solidFill>
              </a:rPr>
              <a:t>จ้างคนพิการเข้าทำงาน</a:t>
            </a:r>
            <a:br>
              <a:rPr lang="th-TH" dirty="0">
                <a:solidFill>
                  <a:srgbClr val="FF0066"/>
                </a:solidFill>
              </a:rPr>
            </a:br>
            <a:endParaRPr lang="th-TH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5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08512"/>
          </a:xfrm>
        </p:spPr>
        <p:txBody>
          <a:bodyPr>
            <a:normAutofit fontScale="85000" lnSpcReduction="10000"/>
          </a:bodyPr>
          <a:lstStyle/>
          <a:p>
            <a:r>
              <a:rPr lang="th-TH" sz="4800" dirty="0">
                <a:solidFill>
                  <a:srgbClr val="C00000"/>
                </a:solidFill>
              </a:rPr>
              <a:t>๓</a:t>
            </a:r>
            <a:r>
              <a:rPr lang="th-TH" sz="3000" b="1" dirty="0">
                <a:solidFill>
                  <a:srgbClr val="C00000"/>
                </a:solidFill>
              </a:rPr>
              <a:t>.สิทธิประโยชน์ชั้นที่สาม  </a:t>
            </a:r>
            <a:r>
              <a:rPr lang="th-TH" sz="3000" b="1" dirty="0">
                <a:solidFill>
                  <a:schemeClr val="tx1"/>
                </a:solidFill>
              </a:rPr>
              <a:t>ค่าใช้จ่ายในการจัดให้คนพิการเข้าถึงและใช้ประโยชน์ได้จากสิ่งอำนวย ความสะดวกอันเป็นสาธารณะ ตลอดจนสวัสดิการและความช่วยเหลืออื่น</a:t>
            </a:r>
            <a:r>
              <a:rPr lang="th-TH" sz="3000" b="1" u="sng" dirty="0">
                <a:solidFill>
                  <a:schemeClr val="tx1"/>
                </a:solidFill>
              </a:rPr>
              <a:t>จากรัฐ</a:t>
            </a:r>
            <a:r>
              <a:rPr lang="th-TH" sz="3000" b="1" dirty="0">
                <a:solidFill>
                  <a:schemeClr val="tx1"/>
                </a:solidFill>
              </a:rPr>
              <a:t> ตามกฎหมายว่าด้วยส่งเสริมและพัฒนาคุณภาพชีวิตคนพิการ กำหนดไว้ในมาตรา ๓ ของ </a:t>
            </a:r>
            <a:r>
              <a:rPr lang="th-TH" sz="3000" b="1" dirty="0" err="1">
                <a:solidFill>
                  <a:schemeClr val="tx1"/>
                </a:solidFill>
              </a:rPr>
              <a:t>พ.ร.ฎ</a:t>
            </a:r>
            <a:r>
              <a:rPr lang="th-TH" sz="3000" b="1" dirty="0">
                <a:solidFill>
                  <a:schemeClr val="tx1"/>
                </a:solidFill>
              </a:rPr>
              <a:t>. ฉบับที่ ๕๑๙ พ.ศ.๒๕๕๔    มีสิทธินำไปหักเป็นค่าใช้จ่ายเพิ่มขึ้นอีก ๑ เท่า  แต่เมื่อรวมกับรายจ่ายที่จ่ายเป็นค่าใช้จ่ายเพื่อสนับสนุนการศึกษาสำหรับโครงการที่กระทรวงศึกษาธิการให้ความเห็นชอบ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th-TH" sz="3000" b="1" dirty="0">
                <a:solidFill>
                  <a:schemeClr val="tx1"/>
                </a:solidFill>
              </a:rPr>
              <a:t>และรายจ่ายที่จ่ายเป็นค่าใช้จ่ายในการจัดสร้างและการบำรุงรักษาสนามเด็กเล่น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th-TH" sz="3000" b="1" dirty="0">
                <a:solidFill>
                  <a:schemeClr val="tx1"/>
                </a:solidFill>
              </a:rPr>
              <a:t>สวนสาธารณะ หรือสนามกีฬาของเอกชนที่เปิดให้ประชาชนใช้เป็นการทั่วไปโดยไม่เก็บค่าบริการใดๆ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 </a:t>
            </a:r>
            <a:r>
              <a:rPr lang="th-TH" sz="3000" b="1" dirty="0">
                <a:solidFill>
                  <a:schemeClr val="tx1"/>
                </a:solidFill>
              </a:rPr>
              <a:t>หรือสนามเด็กเล่น สวนสาธารณะหรือสนามกีฬาของทางราชการแล้ว ต้องไม่เกินร้อยละ ๑๐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th-TH" sz="3000" b="1" dirty="0">
                <a:solidFill>
                  <a:schemeClr val="tx1"/>
                </a:solidFill>
              </a:rPr>
              <a:t>ของกำไรสุทธิก่อน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th-TH" sz="3000" b="1" dirty="0">
                <a:solidFill>
                  <a:schemeClr val="tx1"/>
                </a:solidFill>
              </a:rPr>
              <a:t>หักรายจ่ายเพื่อการกุศลสาธารณะหรือเพื่อการสาธารณประโยชน์ และรายจ่ายเพื่อการศึกษาหรือเพื่อการกีฬาตามมาตรา ๖๕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 </a:t>
            </a:r>
            <a:r>
              <a:rPr lang="th-TH" sz="3000" b="1" dirty="0">
                <a:solidFill>
                  <a:schemeClr val="tx1"/>
                </a:solidFill>
              </a:rPr>
              <a:t>ตรี (๓</a:t>
            </a:r>
            <a:r>
              <a:rPr lang="en-US" sz="3000" b="1" dirty="0">
                <a:solidFill>
                  <a:schemeClr val="tx1"/>
                </a:solidFill>
                <a:cs typeface="Browallia New" pitchFamily="34" charset="-34"/>
              </a:rPr>
              <a:t>) </a:t>
            </a:r>
            <a:r>
              <a:rPr lang="th-TH" sz="3000" b="1" dirty="0">
                <a:solidFill>
                  <a:schemeClr val="tx1"/>
                </a:solidFill>
              </a:rPr>
              <a:t>แห่งประมวลรัษฎากรทั้งนี้ ตามหลักเกณฑ์วิธีการ และเงื่อนไขที่อธิบดีกำหนด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จ้างคนพิการเข้าทำงาน</a:t>
            </a:r>
            <a:br>
              <a:rPr lang="th-TH" dirty="0"/>
            </a:br>
            <a:r>
              <a:rPr lang="th-TH" dirty="0"/>
              <a:t>(การกุศลสาธารณะ)</a:t>
            </a:r>
          </a:p>
        </p:txBody>
      </p:sp>
    </p:spTree>
    <p:extLst>
      <p:ext uri="{BB962C8B-B14F-4D97-AF65-F5344CB8AC3E}">
        <p14:creationId xmlns:p14="http://schemas.microsoft.com/office/powerpoint/2010/main" val="209006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C00000"/>
                </a:solidFill>
              </a:rPr>
              <a:t>มาตรการ การส่งเสริมการลงทุนในเขตพัฒนาเศรษฐกิจพิเศษ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704856" cy="2232248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</a:rPr>
              <a:t>พระราชกฤษฎีกา  (ฉบับที่ 591)</a:t>
            </a:r>
          </a:p>
          <a:p>
            <a:r>
              <a:rPr lang="th-TH" sz="3600" b="1" dirty="0">
                <a:solidFill>
                  <a:schemeClr val="tx1"/>
                </a:solidFill>
              </a:rPr>
              <a:t>ประกอบด้วย ประกาศอธิบดีกรมสรรพากรเกี่ยวกับเงินได้ </a:t>
            </a:r>
          </a:p>
          <a:p>
            <a:r>
              <a:rPr lang="th-TH" sz="3600" b="1" dirty="0">
                <a:solidFill>
                  <a:schemeClr val="tx1"/>
                </a:solidFill>
              </a:rPr>
              <a:t>(ฉบับที่ 262) </a:t>
            </a:r>
          </a:p>
        </p:txBody>
      </p:sp>
    </p:spTree>
    <p:extLst>
      <p:ext uri="{BB962C8B-B14F-4D97-AF65-F5344CB8AC3E}">
        <p14:creationId xmlns:p14="http://schemas.microsoft.com/office/powerpoint/2010/main" val="224891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6800" y="227687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/>
              <a:t>หมายความว่า เขตพัฒนาเศรษฐกิจพิเศษตามระเบียบสำนัก</a:t>
            </a:r>
          </a:p>
          <a:p>
            <a:r>
              <a:rPr lang="th-TH" sz="3600" b="1" dirty="0"/>
              <a:t>นายกรัฐมนตรีว่าด้วยเขตพัฒนาเศรษฐกิจพิเศษ พ.ศ.2556 ซึ่งได้</a:t>
            </a:r>
          </a:p>
          <a:p>
            <a:r>
              <a:rPr lang="th-TH" sz="3600" b="1" dirty="0"/>
              <a:t>ประกาศกำหนดพื้นที่โดยประกาศคณะกรรมการนโยบายเขตพัฒนา</a:t>
            </a:r>
          </a:p>
          <a:p>
            <a:r>
              <a:rPr lang="th-TH" sz="3600" b="1" dirty="0"/>
              <a:t>เศรษฐกิจพิเศษ ที่1/2558 เรื่องกำหนดพื้นที่เขตพัฒนาการเศรษฐกิจ</a:t>
            </a:r>
          </a:p>
          <a:p>
            <a:r>
              <a:rPr lang="th-TH" sz="3600" b="1" dirty="0"/>
              <a:t>พิเศษ ลงวันที่ 19 มกราคม 2558 และประกาศคณะกรรมการนโยบาย</a:t>
            </a:r>
          </a:p>
          <a:p>
            <a:r>
              <a:rPr lang="th-TH" sz="3600" b="1" dirty="0"/>
              <a:t>เขตพัฒนาเศรษฐกิจพิเศษที่ 2/2558 เรื่องกำหนดพื้นที่เขตพื้นที่เขต</a:t>
            </a:r>
          </a:p>
          <a:p>
            <a:r>
              <a:rPr lang="th-TH" sz="3600" b="1" dirty="0"/>
              <a:t>พัฒนาเศรษฐกิจพิเศษ ระยะที่2 ลงวันที่ 24 เมษายน 2558</a:t>
            </a: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66800" y="548680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th-TH" dirty="0"/>
              <a:t>เขตพัฒนาเศรษฐกิจพิเศษ</a:t>
            </a:r>
            <a:br>
              <a:rPr lang="th-TH" dirty="0"/>
            </a:br>
            <a:r>
              <a:rPr lang="th-TH" dirty="0"/>
              <a:t>พระราชกฤษฎีกา ฯ (ฉบับที่ 591)</a:t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3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2014" y="980728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/>
              <a:t>             </a:t>
            </a:r>
            <a:r>
              <a:rPr lang="th-TH" sz="4400" b="1" dirty="0"/>
              <a:t>พระราชกฤษฎีกา ฯ (ฉบับที่ 591)</a:t>
            </a:r>
          </a:p>
          <a:p>
            <a:r>
              <a:rPr lang="th-TH" sz="3600" b="1" dirty="0"/>
              <a:t>- ลดอัตราภาษีเงินได้นิติบุคคล จัดเก็บร้อยละ 10 ของกำไรสุทธิ</a:t>
            </a:r>
          </a:p>
          <a:p>
            <a:r>
              <a:rPr lang="th-TH" sz="3600" b="1" dirty="0"/>
              <a:t> - สถานประกอบการตั้งอยู่ในเขตพัฒนาเศรษฐกิจพิเศษ</a:t>
            </a:r>
          </a:p>
          <a:p>
            <a:r>
              <a:rPr lang="th-TH" sz="3600" b="1" dirty="0"/>
              <a:t> - รายได้จากการผลิตสินค้าหรือรายได้จากการให้บริการและใช้</a:t>
            </a:r>
          </a:p>
          <a:p>
            <a:r>
              <a:rPr lang="th-TH" sz="3600" b="1" dirty="0"/>
              <a:t>    บริการในเขตพัฒนาเศรษฐกิจพิเศษ</a:t>
            </a:r>
          </a:p>
          <a:p>
            <a:r>
              <a:rPr lang="th-TH" sz="3600" b="1" dirty="0"/>
              <a:t> - ลดอัตราภาษี 10 รอบระยะเวลาบัญชีต่อเนื่อง</a:t>
            </a:r>
          </a:p>
          <a:p>
            <a:r>
              <a:rPr lang="th-TH" sz="3600" b="1" dirty="0"/>
              <a:t> - สถานประกอบการต้องเป็นอาคารถาวร ถ้าจดทะเบียนก่อน</a:t>
            </a:r>
          </a:p>
          <a:p>
            <a:r>
              <a:rPr lang="th-TH" sz="3600" b="1" dirty="0"/>
              <a:t>   </a:t>
            </a:r>
            <a:r>
              <a:rPr lang="th-TH" sz="3600" b="1" dirty="0" err="1"/>
              <a:t>พรฎ</a:t>
            </a:r>
            <a:r>
              <a:rPr lang="th-TH" sz="3600" b="1" dirty="0"/>
              <a:t>.  ฯบังคับ ให้เป็นอาคารถาวรที่ขยายหรือเพิ่มเติมจากสถาน</a:t>
            </a:r>
          </a:p>
          <a:p>
            <a:r>
              <a:rPr lang="th-TH" sz="3600" b="1" dirty="0"/>
              <a:t>ประกอบการเดิม</a:t>
            </a:r>
          </a:p>
        </p:txBody>
      </p:sp>
    </p:spTree>
    <p:extLst>
      <p:ext uri="{BB962C8B-B14F-4D97-AF65-F5344CB8AC3E}">
        <p14:creationId xmlns:p14="http://schemas.microsoft.com/office/powerpoint/2010/main" val="128283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2067" y="1988840"/>
            <a:ext cx="7948405" cy="4137323"/>
          </a:xfrm>
        </p:spPr>
        <p:txBody>
          <a:bodyPr>
            <a:normAutofit/>
          </a:bodyPr>
          <a:lstStyle/>
          <a:p>
            <a:r>
              <a:rPr lang="th-TH" sz="3200" b="1" dirty="0"/>
              <a:t>จดแจ้งขอใช้สิทธิก่อนหรือในปี พ.ศ.2560</a:t>
            </a:r>
          </a:p>
          <a:p>
            <a:r>
              <a:rPr lang="th-TH" sz="3200" b="1" dirty="0"/>
              <a:t> ไม่ใช้สิทธิยกเว้นภาษีเงินได้นิติบุคคลตามกฎหมาย </a:t>
            </a:r>
            <a:r>
              <a:rPr lang="en-US" sz="3200" b="1" dirty="0"/>
              <a:t>BOI</a:t>
            </a:r>
          </a:p>
          <a:p>
            <a:r>
              <a:rPr lang="en-US" sz="3200" b="1" dirty="0"/>
              <a:t> </a:t>
            </a:r>
            <a:r>
              <a:rPr lang="th-TH" sz="3200" b="1" dirty="0"/>
              <a:t>ไม่ใช้สิทธิลดอัตราภาษีเงินได้ตามมาตรา 6 แห่ง </a:t>
            </a:r>
            <a:r>
              <a:rPr lang="th-TH" sz="3200" b="1" dirty="0" err="1"/>
              <a:t>พรฎ</a:t>
            </a:r>
            <a:r>
              <a:rPr lang="th-TH" sz="3200" b="1" dirty="0"/>
              <a:t> (ฉบับที่ 530)</a:t>
            </a:r>
          </a:p>
          <a:p>
            <a:r>
              <a:rPr lang="th-TH" sz="3200" b="1" dirty="0"/>
              <a:t> ไม่ใช้สิทธิลดอัตราภาษีเงินได้ตามพระราชกฤษฎีกาที่ออกตามความใน</a:t>
            </a:r>
          </a:p>
          <a:p>
            <a:pPr marL="0" indent="0">
              <a:buNone/>
            </a:pPr>
            <a:r>
              <a:rPr lang="th-TH" sz="3200" b="1" dirty="0"/>
              <a:t>    ประมวลรัษฎากร</a:t>
            </a:r>
          </a:p>
          <a:p>
            <a:r>
              <a:rPr lang="th-TH" sz="3200" b="1" dirty="0"/>
              <a:t> จัดทำบัญชีแยกรายการสำหรับกิจการที่ได้รับสิทธิและกิจการที่ไม่ได้</a:t>
            </a:r>
          </a:p>
          <a:p>
            <a:pPr marL="0" indent="0">
              <a:buNone/>
            </a:pPr>
            <a:r>
              <a:rPr lang="th-TH" sz="3200" b="1" dirty="0"/>
              <a:t>      รับสิทธิ</a:t>
            </a:r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พระราชกฤษฎีการ 591 ต่อ</a:t>
            </a:r>
          </a:p>
        </p:txBody>
      </p:sp>
    </p:spTree>
    <p:extLst>
      <p:ext uri="{BB962C8B-B14F-4D97-AF65-F5344CB8AC3E}">
        <p14:creationId xmlns:p14="http://schemas.microsoft.com/office/powerpoint/2010/main" val="39485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608512"/>
          </a:xfrm>
        </p:spPr>
        <p:txBody>
          <a:bodyPr>
            <a:noAutofit/>
          </a:bodyPr>
          <a:lstStyle/>
          <a:p>
            <a:r>
              <a:rPr lang="th-TH" sz="2800" b="1" dirty="0"/>
              <a:t>รายได้จากการผลิตสินค้า</a:t>
            </a:r>
          </a:p>
          <a:p>
            <a:r>
              <a:rPr lang="th-TH" sz="2800" b="1" dirty="0"/>
              <a:t> รายได้จากการผลิตสินค้าตามประเภทที่อ้างอิงจากสถิติการค้า</a:t>
            </a:r>
          </a:p>
          <a:p>
            <a:r>
              <a:rPr lang="th-TH" sz="2800" b="1" dirty="0"/>
              <a:t>ระหว่างประเทศของไทย จัดทำโดยกระทรวงพาณิชย์ เพื่อทดแทนการนำเข้า</a:t>
            </a:r>
          </a:p>
          <a:p>
            <a:r>
              <a:rPr lang="th-TH" sz="2800" b="1" dirty="0"/>
              <a:t>รายได้จากการส่งออกไม่น้อยกว่าร้อยละ 50 ของการผลิตที่หมด</a:t>
            </a:r>
          </a:p>
          <a:p>
            <a:r>
              <a:rPr lang="th-TH" sz="2800" b="1" dirty="0"/>
              <a:t>รายได้จากการผลิตที่มีแนวโน้มสูญเสียการแข่งขันตามแผนธุรกิจ ซึ่ง</a:t>
            </a:r>
          </a:p>
          <a:p>
            <a:pPr marL="0" indent="0">
              <a:buNone/>
            </a:pPr>
            <a:r>
              <a:rPr lang="th-TH" sz="2800" b="1" dirty="0"/>
              <a:t>     ยื่นต่ออธิบดีกรมสรรพากร</a:t>
            </a:r>
          </a:p>
          <a:p>
            <a:r>
              <a:rPr lang="th-TH" sz="2800" b="1" dirty="0"/>
              <a:t> รายได้จากการให้บริการ เป็นการให้บริการและได้มีการใช้บริการในเขต</a:t>
            </a:r>
          </a:p>
          <a:p>
            <a:r>
              <a:rPr lang="th-TH" sz="2800" b="1" dirty="0"/>
              <a:t>พัฒนาเศรษฐกิจพิเศษเท่านั้น</a:t>
            </a:r>
          </a:p>
          <a:p>
            <a:r>
              <a:rPr lang="th-TH" sz="2800" b="1" dirty="0"/>
              <a:t> รายได้จากกิจการอื่น เป็นรายได้ที่ไม่ใช่รายได้ที่ได้รับสิทธิตาม </a:t>
            </a:r>
            <a:r>
              <a:rPr lang="th-TH" sz="2800" b="1" dirty="0" err="1"/>
              <a:t>พรฎ</a:t>
            </a:r>
            <a:r>
              <a:rPr lang="th-TH" sz="2800" b="1" dirty="0"/>
              <a:t> 591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หลักเกณฑ์ วิธีการ เงื่อนไข ตามประกาศอธิบดี</a:t>
            </a:r>
            <a:br>
              <a:rPr lang="th-TH" dirty="0"/>
            </a:br>
            <a:r>
              <a:rPr lang="th-TH" dirty="0"/>
              <a:t>เกี่ยวกับภาษีเงินได้ (ฉบับที่ 262)</a:t>
            </a:r>
          </a:p>
        </p:txBody>
      </p:sp>
    </p:spTree>
    <p:extLst>
      <p:ext uri="{BB962C8B-B14F-4D97-AF65-F5344CB8AC3E}">
        <p14:creationId xmlns:p14="http://schemas.microsoft.com/office/powerpoint/2010/main" val="202614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th-TH" sz="2800" b="1" dirty="0"/>
              <a:t>แจ้งขอไว้สิทธิ ตั้งแต่ 10 กันยายน 2558 – 31 ธันวาคม</a:t>
            </a:r>
          </a:p>
          <a:p>
            <a:pPr marL="0" indent="0">
              <a:buNone/>
            </a:pPr>
            <a:r>
              <a:rPr lang="th-TH" sz="2800" b="1" dirty="0"/>
              <a:t>   2560 ยื่นที่สำนักงานสรรพากรพื้นที่สำนักงานใหญ่ตั้งอยู่</a:t>
            </a:r>
          </a:p>
          <a:p>
            <a:r>
              <a:rPr lang="th-TH" sz="2800" b="1" dirty="0"/>
              <a:t>มีแผนธุรกิจ</a:t>
            </a:r>
          </a:p>
          <a:p>
            <a:r>
              <a:rPr lang="th-TH" sz="2800" b="1" dirty="0"/>
              <a:t> ยื่นแบบแสดงรายการภาษีเงินได้ใช้เลขประจำตัวผู้เสียภาษี</a:t>
            </a:r>
          </a:p>
          <a:p>
            <a:r>
              <a:rPr lang="th-TH" sz="2800" b="1" dirty="0"/>
              <a:t>อากรเดียวกัน แยกกระดาษทำการแสดงรายละเอียดการ</a:t>
            </a:r>
          </a:p>
          <a:p>
            <a:r>
              <a:rPr lang="th-TH" sz="2800" b="1" dirty="0"/>
              <a:t>คำนวณกำไรขาดทุนของแต่ละกิจการออกจากกัน</a:t>
            </a:r>
          </a:p>
          <a:p>
            <a:r>
              <a:rPr lang="th-TH" sz="2800" b="1" dirty="0"/>
              <a:t>หากมีผลขาดทุนสุทธิสำหรับกิจการใดให้คงผลขาดทุนสุทธิ</a:t>
            </a:r>
          </a:p>
          <a:p>
            <a:r>
              <a:rPr lang="th-TH" sz="2800" b="1" dirty="0"/>
              <a:t>ไว้สำหรับกิจการนั้นเท่านั้น</a:t>
            </a:r>
          </a:p>
          <a:p>
            <a:pPr marL="0" indent="0">
              <a:buNone/>
            </a:pPr>
            <a:endParaRPr lang="th-TH" sz="2800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หลักเกณฑ์ วิธีการ เงื่อนไข ตามประกาศอธิบดี</a:t>
            </a:r>
            <a:br>
              <a:rPr lang="th-TH" dirty="0"/>
            </a:br>
            <a:r>
              <a:rPr lang="th-TH" dirty="0"/>
              <a:t>เกี่ยวกับภาษีเงินได้ (ฉบับที่ 262)</a:t>
            </a:r>
          </a:p>
        </p:txBody>
      </p:sp>
    </p:spTree>
    <p:extLst>
      <p:ext uri="{BB962C8B-B14F-4D97-AF65-F5344CB8AC3E}">
        <p14:creationId xmlns:p14="http://schemas.microsoft.com/office/powerpoint/2010/main" val="386945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720080"/>
          </a:xfrm>
        </p:spPr>
        <p:txBody>
          <a:bodyPr/>
          <a:lstStyle/>
          <a:p>
            <a:r>
              <a:rPr lang="th-TH" dirty="0"/>
              <a:t>อัตราภาษีสาหรับ </a:t>
            </a:r>
            <a:r>
              <a:rPr lang="en-US" dirty="0"/>
              <a:t>SMEs</a:t>
            </a:r>
            <a:endParaRPr lang="th-TH" dirty="0"/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693" y="188640"/>
            <a:ext cx="8229600" cy="850106"/>
          </a:xfrm>
        </p:spPr>
        <p:txBody>
          <a:bodyPr/>
          <a:lstStyle/>
          <a:p>
            <a:r>
              <a:rPr lang="th-TH" dirty="0"/>
              <a:t>สิทธิประโยชน์ทางภาษีอื่นที่จะได้รับ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4743"/>
            <a:ext cx="89820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4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ผู้ประกอบการจ้างงานผู้สูงอายุ หักรายจ่ายได้ 2 เท่า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5375"/>
            <a:ext cx="9036496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0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</TotalTime>
  <Words>879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Candara</vt:lpstr>
      <vt:lpstr>Symbol</vt:lpstr>
      <vt:lpstr>รูปคลื่น</vt:lpstr>
      <vt:lpstr>มาตรการ การส่งเสริมการลงทุนในเขตพัฒนาเศรษฐกิจพิเศษ</vt:lpstr>
      <vt:lpstr>มาตรการ การส่งเสริมการลงทุนในเขตพัฒนาเศรษฐกิจพิเศษ</vt:lpstr>
      <vt:lpstr>เขตพัฒนาเศรษฐกิจพิเศษ พระราชกฤษฎีกา ฯ (ฉบับที่ 591) </vt:lpstr>
      <vt:lpstr>PowerPoint Presentation</vt:lpstr>
      <vt:lpstr>พระราชกฤษฎีการ 591 ต่อ</vt:lpstr>
      <vt:lpstr>หลักเกณฑ์ วิธีการ เงื่อนไข ตามประกาศอธิบดี เกี่ยวกับภาษีเงินได้ (ฉบับที่ 262)</vt:lpstr>
      <vt:lpstr>หลักเกณฑ์ วิธีการ เงื่อนไข ตามประกาศอธิบดี เกี่ยวกับภาษีเงินได้ (ฉบับที่ 262)</vt:lpstr>
      <vt:lpstr>สิทธิประโยชน์ทางภาษีอื่นที่จะได้รับ</vt:lpstr>
      <vt:lpstr>ผู้ประกอบการจ้างงานผู้สูงอายุ หักรายจ่ายได้ 2 เท่า</vt:lpstr>
      <vt:lpstr>ส่งเสริมให้ SMEs จัดทาบัญชีด้วยตัวเอง</vt:lpstr>
      <vt:lpstr>มาตรการภาษีส่งเสริมการใช้จ่ายผ่านบัตรเดบิต</vt:lpstr>
      <vt:lpstr>PowerPoint Presentation</vt:lpstr>
      <vt:lpstr>ธุรกิจ New  Startup</vt:lpstr>
      <vt:lpstr>PowerPoint Presentation</vt:lpstr>
      <vt:lpstr>จ้างคนพิการเข้าทำงาน </vt:lpstr>
      <vt:lpstr>จ้างคนพิการเข้าทำงาน (การกุศลสาธารณะ)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มาตรการ การส่งเสริมการลงทุนในเขตพัฒนาเศรษฐกิจพิเศษ</dc:title>
  <dc:creator>วาสนา แก้วปิยรัตน์</dc:creator>
  <cp:lastModifiedBy>Arjin Panrat</cp:lastModifiedBy>
  <cp:revision>11</cp:revision>
  <cp:lastPrinted>2019-01-21T08:19:48Z</cp:lastPrinted>
  <dcterms:created xsi:type="dcterms:W3CDTF">2019-01-21T04:56:00Z</dcterms:created>
  <dcterms:modified xsi:type="dcterms:W3CDTF">2019-01-21T10:26:35Z</dcterms:modified>
</cp:coreProperties>
</file>